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9"/>
  </p:notesMasterIdLst>
  <p:handoutMasterIdLst>
    <p:handoutMasterId r:id="rId40"/>
  </p:handoutMasterIdLst>
  <p:sldIdLst>
    <p:sldId id="316" r:id="rId5"/>
    <p:sldId id="292" r:id="rId6"/>
    <p:sldId id="263" r:id="rId7"/>
    <p:sldId id="330" r:id="rId8"/>
    <p:sldId id="308" r:id="rId9"/>
    <p:sldId id="350" r:id="rId10"/>
    <p:sldId id="300" r:id="rId11"/>
    <p:sldId id="302" r:id="rId12"/>
    <p:sldId id="301" r:id="rId13"/>
    <p:sldId id="305" r:id="rId14"/>
    <p:sldId id="295" r:id="rId15"/>
    <p:sldId id="363" r:id="rId16"/>
    <p:sldId id="364" r:id="rId17"/>
    <p:sldId id="334" r:id="rId18"/>
    <p:sldId id="304" r:id="rId19"/>
    <p:sldId id="309" r:id="rId20"/>
    <p:sldId id="352" r:id="rId21"/>
    <p:sldId id="312" r:id="rId22"/>
    <p:sldId id="317" r:id="rId23"/>
    <p:sldId id="310" r:id="rId24"/>
    <p:sldId id="311" r:id="rId25"/>
    <p:sldId id="313" r:id="rId26"/>
    <p:sldId id="314" r:id="rId27"/>
    <p:sldId id="353" r:id="rId28"/>
    <p:sldId id="307" r:id="rId29"/>
    <p:sldId id="357" r:id="rId30"/>
    <p:sldId id="358" r:id="rId31"/>
    <p:sldId id="359" r:id="rId32"/>
    <p:sldId id="360" r:id="rId33"/>
    <p:sldId id="361" r:id="rId34"/>
    <p:sldId id="328" r:id="rId35"/>
    <p:sldId id="355" r:id="rId36"/>
    <p:sldId id="356" r:id="rId37"/>
    <p:sldId id="288" r:id="rId3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6"/>
            <p14:sldId id="292"/>
            <p14:sldId id="263"/>
            <p14:sldId id="330"/>
          </p14:sldIdLst>
        </p14:section>
        <p14:section name="Market Overview" id="{C67EEAD2-6F57-46A7-BD53-2643F85BA06F}">
          <p14:sldIdLst>
            <p14:sldId id="308"/>
            <p14:sldId id="350"/>
            <p14:sldId id="300"/>
            <p14:sldId id="302"/>
            <p14:sldId id="301"/>
            <p14:sldId id="305"/>
          </p14:sldIdLst>
        </p14:section>
        <p14:section name="Wind Growth Outlook" id="{A84017D6-3957-4133-ADE4-C18CD21D262E}">
          <p14:sldIdLst>
            <p14:sldId id="295"/>
            <p14:sldId id="363"/>
            <p14:sldId id="364"/>
            <p14:sldId id="334"/>
          </p14:sldIdLst>
        </p14:section>
        <p14:section name="Investment Opportunity" id="{55C9A3E5-3F85-4871-B798-EE91D075CEA7}">
          <p14:sldIdLst>
            <p14:sldId id="304"/>
            <p14:sldId id="309"/>
            <p14:sldId id="352"/>
            <p14:sldId id="312"/>
            <p14:sldId id="317"/>
            <p14:sldId id="310"/>
            <p14:sldId id="311"/>
            <p14:sldId id="313"/>
            <p14:sldId id="314"/>
            <p14:sldId id="353"/>
          </p14:sldIdLst>
        </p14:section>
        <p14:section name="Partner &amp; Investment" id="{672E55CA-E469-4686-8DD7-5928AEBA011A}">
          <p14:sldIdLst>
            <p14:sldId id="307"/>
            <p14:sldId id="357"/>
            <p14:sldId id="358"/>
            <p14:sldId id="359"/>
            <p14:sldId id="360"/>
            <p14:sldId id="361"/>
          </p14:sldIdLst>
        </p14:section>
        <p14:section name="Reflection" id="{1ED46286-34C0-49AC-B47D-8E7F44258746}">
          <p14:sldIdLst>
            <p14:sldId id="328"/>
            <p14:sldId id="355"/>
            <p14:sldId id="356"/>
            <p14:sldId id="288"/>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6600"/>
    <a:srgbClr val="32A1A6"/>
    <a:srgbClr val="DED8A4"/>
    <a:srgbClr val="4D4D4D"/>
    <a:srgbClr val="FDFDBC"/>
    <a:srgbClr val="006F83"/>
    <a:srgbClr val="7A0000"/>
    <a:srgbClr val="AF6666"/>
    <a:srgbClr val="3D8C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31" autoAdjust="0"/>
    <p:restoredTop sz="89575" autoAdjust="0"/>
  </p:normalViewPr>
  <p:slideViewPr>
    <p:cSldViewPr snapToGrid="0" showGuides="1">
      <p:cViewPr>
        <p:scale>
          <a:sx n="75" d="100"/>
          <a:sy n="75" d="100"/>
        </p:scale>
        <p:origin x="801" y="252"/>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r>
              <a:rPr lang="en-SG" sz="1600" b="1" i="0" baseline="0" dirty="0">
                <a:effectLst/>
              </a:rPr>
              <a:t>Renewable energy generation, U.S.</a:t>
            </a:r>
            <a:endParaRPr lang="en-SG" sz="1600" dirty="0">
              <a:effectLst/>
            </a:endParaRPr>
          </a:p>
        </c:rich>
      </c:tx>
      <c:layout/>
      <c:overlay val="0"/>
      <c:spPr>
        <a:noFill/>
        <a:ln>
          <a:noFill/>
        </a:ln>
        <a:effectLst/>
      </c:spPr>
      <c:txPr>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7437261866917304E-2"/>
          <c:y val="0.12125098754585178"/>
          <c:w val="0.85587063700758481"/>
          <c:h val="0.64793226803657833"/>
        </c:manualLayout>
      </c:layout>
      <c:lineChart>
        <c:grouping val="standard"/>
        <c:varyColors val="0"/>
        <c:ser>
          <c:idx val="0"/>
          <c:order val="0"/>
          <c:tx>
            <c:strRef>
              <c:f>Sheet1!$B$1</c:f>
              <c:strCache>
                <c:ptCount val="1"/>
                <c:pt idx="0">
                  <c:v>Solar Generation</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extLst xmlns:c16r2="http://schemas.microsoft.com/office/drawing/2015/06/chart">
            <c:ext xmlns:c16="http://schemas.microsoft.com/office/drawing/2014/chart" uri="{C3380CC4-5D6E-409C-BE32-E72D297353CC}">
              <c16:uniqueId val="{00000000-34A4-4B4A-AA4A-243DA84444DB}"/>
            </c:ext>
          </c:extLst>
        </c:ser>
        <c:ser>
          <c:idx val="1"/>
          <c:order val="1"/>
          <c:tx>
            <c:strRef>
              <c:f>Sheet1!$C$1</c:f>
              <c:strCache>
                <c:ptCount val="1"/>
                <c:pt idx="0">
                  <c:v>Wind Generation</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extLst xmlns:c16r2="http://schemas.microsoft.com/office/drawing/2015/06/chart">
            <c:ext xmlns:c16="http://schemas.microsoft.com/office/drawing/2014/chart" uri="{C3380CC4-5D6E-409C-BE32-E72D297353CC}">
              <c16:uniqueId val="{00000001-34A4-4B4A-AA4A-243DA84444DB}"/>
            </c:ext>
          </c:extLst>
        </c:ser>
        <c:ser>
          <c:idx val="2"/>
          <c:order val="2"/>
          <c:tx>
            <c:strRef>
              <c:f>Sheet1!$D$1</c:f>
              <c:strCache>
                <c:ptCount val="1"/>
                <c:pt idx="0">
                  <c:v>Hydropower Generation </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extLst xmlns:c16r2="http://schemas.microsoft.com/office/drawing/2015/06/chart">
            <c:ext xmlns:c16="http://schemas.microsoft.com/office/drawing/2014/chart" uri="{C3380CC4-5D6E-409C-BE32-E72D297353CC}">
              <c16:uniqueId val="{00000002-34A4-4B4A-AA4A-243DA84444DB}"/>
            </c:ext>
          </c:extLst>
        </c:ser>
        <c:ser>
          <c:idx val="3"/>
          <c:order val="3"/>
          <c:tx>
            <c:strRef>
              <c:f>Sheet1!$E$1</c:f>
              <c:strCache>
                <c:ptCount val="1"/>
                <c:pt idx="0">
                  <c:v>Others</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extLst xmlns:c16r2="http://schemas.microsoft.com/office/drawing/2015/06/chart">
            <c:ext xmlns:c16="http://schemas.microsoft.com/office/drawing/2014/chart" uri="{C3380CC4-5D6E-409C-BE32-E72D297353CC}">
              <c16:uniqueId val="{00000003-34A4-4B4A-AA4A-243DA84444DB}"/>
            </c:ext>
          </c:extLst>
        </c:ser>
        <c:dLbls>
          <c:showLegendKey val="0"/>
          <c:showVal val="0"/>
          <c:showCatName val="0"/>
          <c:showSerName val="0"/>
          <c:showPercent val="0"/>
          <c:showBubbleSize val="0"/>
        </c:dLbls>
        <c:smooth val="0"/>
        <c:axId val="522193200"/>
        <c:axId val="522192656"/>
      </c:lineChart>
      <c:catAx>
        <c:axId val="522193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92656"/>
        <c:crosses val="autoZero"/>
        <c:auto val="1"/>
        <c:lblAlgn val="ctr"/>
        <c:lblOffset val="100"/>
        <c:noMultiLvlLbl val="0"/>
      </c:catAx>
      <c:valAx>
        <c:axId val="522192656"/>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a:solidFill>
                      <a:srgbClr val="000000"/>
                    </a:solidFill>
                  </a:rPr>
                  <a:t>TWh</a:t>
                </a:r>
                <a:endParaRPr lang="en-SG" sz="1200" dirty="0">
                  <a:solidFill>
                    <a:srgbClr val="000000"/>
                  </a:solidFill>
                </a:endParaRPr>
              </a:p>
            </c:rich>
          </c:tx>
          <c:layout>
            <c:manualLayout>
              <c:xMode val="edge"/>
              <c:yMode val="edge"/>
              <c:x val="2.1063979765310777E-2"/>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93200"/>
        <c:crosses val="autoZero"/>
        <c:crossBetween val="between"/>
      </c:valAx>
      <c:spPr>
        <a:noFill/>
        <a:ln>
          <a:noFill/>
        </a:ln>
        <a:effectLst/>
      </c:spPr>
    </c:plotArea>
    <c:legend>
      <c:legendPos val="b"/>
      <c:layout>
        <c:manualLayout>
          <c:xMode val="edge"/>
          <c:yMode val="edge"/>
          <c:x val="9.2985676309472798E-2"/>
          <c:y val="0.88428653601729323"/>
          <c:w val="0.8140286473810544"/>
          <c:h val="5.5149283778042159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Annual Energy Generation &amp; Storage Capacity Additions, U.S.</a:t>
            </a:r>
          </a:p>
        </c:rich>
      </c:tx>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tx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xmlns:c16r2="http://schemas.microsoft.com/office/drawing/2015/06/chart">
            <c:ext xmlns:c16="http://schemas.microsoft.com/office/drawing/2014/chart" uri="{C3380CC4-5D6E-409C-BE32-E72D297353CC}">
              <c16:uniqueId val="{00000000-AD1E-4E91-8297-3B2DD3212707}"/>
            </c:ext>
          </c:extLst>
        </c:ser>
        <c:ser>
          <c:idx val="1"/>
          <c:order val="1"/>
          <c:tx>
            <c:strRef>
              <c:f>Sheet1!$C$1</c:f>
              <c:strCache>
                <c:ptCount val="1"/>
                <c:pt idx="0">
                  <c:v>Solar</c:v>
                </c:pt>
              </c:strCache>
            </c:strRef>
          </c:tx>
          <c:spPr>
            <a:solidFill>
              <a:schemeClr val="bg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xmlns:c16r2="http://schemas.microsoft.com/office/drawing/2015/06/chart">
            <c:ext xmlns:c16="http://schemas.microsoft.com/office/drawing/2014/chart" uri="{C3380CC4-5D6E-409C-BE32-E72D297353CC}">
              <c16:uniqueId val="{00000001-AD1E-4E91-8297-3B2DD3212707}"/>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xmlns:c16r2="http://schemas.microsoft.com/office/drawing/2015/06/chart">
            <c:ext xmlns:c16="http://schemas.microsoft.com/office/drawing/2014/chart" uri="{C3380CC4-5D6E-409C-BE32-E72D297353CC}">
              <c16:uniqueId val="{00000002-AD1E-4E91-8297-3B2DD3212707}"/>
            </c:ext>
          </c:extLst>
        </c:ser>
        <c:ser>
          <c:idx val="3"/>
          <c:order val="3"/>
          <c:tx>
            <c:strRef>
              <c:f>Sheet1!$E$1</c:f>
              <c:strCache>
                <c:ptCount val="1"/>
                <c:pt idx="0">
                  <c:v>Other renewable</c:v>
                </c:pt>
              </c:strCache>
            </c:strRef>
          </c:tx>
          <c:spPr>
            <a:solidFill>
              <a:srgbClr val="FFC0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xmlns:c16r2="http://schemas.microsoft.com/office/drawing/2015/06/chart">
            <c:ext xmlns:c16="http://schemas.microsoft.com/office/drawing/2014/chart" uri="{C3380CC4-5D6E-409C-BE32-E72D297353CC}">
              <c16:uniqueId val="{00000003-AD1E-4E91-8297-3B2DD3212707}"/>
            </c:ext>
          </c:extLst>
        </c:ser>
        <c:ser>
          <c:idx val="4"/>
          <c:order val="4"/>
          <c:tx>
            <c:strRef>
              <c:f>Sheet1!$F$1</c:f>
              <c:strCache>
                <c:ptCount val="1"/>
                <c:pt idx="0">
                  <c:v>Gas</c:v>
                </c:pt>
              </c:strCache>
            </c:strRef>
          </c:tx>
          <c:spPr>
            <a:solidFill>
              <a:schemeClr val="accent2"/>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xmlns:c16r2="http://schemas.microsoft.com/office/drawing/2015/06/chart">
            <c:ext xmlns:c16="http://schemas.microsoft.com/office/drawing/2014/chart" uri="{C3380CC4-5D6E-409C-BE32-E72D297353CC}">
              <c16:uniqueId val="{00000004-AD1E-4E91-8297-3B2DD3212707}"/>
            </c:ext>
          </c:extLst>
        </c:ser>
        <c:ser>
          <c:idx val="5"/>
          <c:order val="5"/>
          <c:tx>
            <c:strRef>
              <c:f>Sheet1!$G$1</c:f>
              <c:strCache>
                <c:ptCount val="1"/>
                <c:pt idx="0">
                  <c:v>Coal</c:v>
                </c:pt>
              </c:strCache>
            </c:strRef>
          </c:tx>
          <c:spPr>
            <a:solidFill>
              <a:srgbClr val="CC66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xmlns:c16r2="http://schemas.microsoft.com/office/drawing/2015/06/chart">
            <c:ext xmlns:c16="http://schemas.microsoft.com/office/drawing/2014/chart" uri="{C3380CC4-5D6E-409C-BE32-E72D297353CC}">
              <c16:uniqueId val="{00000005-AD1E-4E91-8297-3B2DD3212707}"/>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xmlns:c16r2="http://schemas.microsoft.com/office/drawing/2015/06/chart">
            <c:ext xmlns:c16="http://schemas.microsoft.com/office/drawing/2014/chart" uri="{C3380CC4-5D6E-409C-BE32-E72D297353CC}">
              <c16:uniqueId val="{00000006-AD1E-4E91-8297-3B2DD3212707}"/>
            </c:ext>
          </c:extLst>
        </c:ser>
        <c:dLbls>
          <c:showLegendKey val="0"/>
          <c:showVal val="0"/>
          <c:showCatName val="0"/>
          <c:showSerName val="0"/>
          <c:showPercent val="0"/>
          <c:showBubbleSize val="0"/>
        </c:dLbls>
        <c:gapWidth val="90"/>
        <c:overlap val="100"/>
        <c:axId val="522199728"/>
        <c:axId val="522187216"/>
      </c:barChart>
      <c:catAx>
        <c:axId val="522199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87216"/>
        <c:crosses val="autoZero"/>
        <c:auto val="1"/>
        <c:lblAlgn val="ctr"/>
        <c:lblOffset val="100"/>
        <c:noMultiLvlLbl val="0"/>
      </c:catAx>
      <c:valAx>
        <c:axId val="522187216"/>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99728"/>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rgbClr val="CC6600"/>
              </a:solidFill>
              <a:ln w="28575">
                <a:solidFill>
                  <a:srgbClr val="CC6600"/>
                </a:solidFill>
              </a:ln>
              <a:effectLst/>
            </c:spPr>
            <c:extLst xmlns:c16r2="http://schemas.microsoft.com/office/drawing/2015/06/chart">
              <c:ext xmlns:c16="http://schemas.microsoft.com/office/drawing/2014/chart" uri="{C3380CC4-5D6E-409C-BE32-E72D297353CC}">
                <c16:uniqueId val="{00000001-A67D-4D8F-95A8-87F836DF5058}"/>
              </c:ext>
            </c:extLst>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A67D-4D8F-95A8-87F836DF5058}"/>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xmlns:c16r2="http://schemas.microsoft.com/office/drawing/2015/06/chart">
            <c:ext xmlns:c16="http://schemas.microsoft.com/office/drawing/2014/chart" uri="{C3380CC4-5D6E-409C-BE32-E72D297353CC}">
              <c16:uniqueId val="{00000002-A67D-4D8F-95A8-87F836DF5058}"/>
            </c:ext>
          </c:extLst>
        </c:ser>
        <c:dLbls>
          <c:showLegendKey val="0"/>
          <c:showVal val="0"/>
          <c:showCatName val="0"/>
          <c:showSerName val="0"/>
          <c:showPercent val="0"/>
          <c:showBubbleSize val="0"/>
        </c:dLbls>
        <c:gapWidth val="100"/>
        <c:overlap val="100"/>
        <c:axId val="522194288"/>
        <c:axId val="522188848"/>
      </c:barChart>
      <c:catAx>
        <c:axId val="522194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88848"/>
        <c:crosses val="autoZero"/>
        <c:auto val="1"/>
        <c:lblAlgn val="ctr"/>
        <c:lblOffset val="100"/>
        <c:noMultiLvlLbl val="0"/>
      </c:catAx>
      <c:valAx>
        <c:axId val="52218884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94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r>
              <a:rPr lang="en-SG" sz="1600" b="1" dirty="0">
                <a:solidFill>
                  <a:srgbClr val="000000"/>
                </a:solidFill>
              </a:rPr>
              <a:t>Net Energy</a:t>
            </a:r>
            <a:r>
              <a:rPr lang="en-SG" sz="1600" b="1" baseline="0" dirty="0">
                <a:solidFill>
                  <a:srgbClr val="000000"/>
                </a:solidFill>
              </a:rPr>
              <a:t> Generation – Renewable Sources (2012-2022, in ‘000s MW)</a:t>
            </a:r>
            <a:endParaRPr lang="en-SG" sz="1600" b="1" dirty="0">
              <a:solidFill>
                <a:srgbClr val="000000"/>
              </a:solidFill>
            </a:endParaRPr>
          </a:p>
        </c:rich>
      </c:tx>
      <c:layout>
        <c:manualLayout>
          <c:xMode val="edge"/>
          <c:yMode val="edge"/>
          <c:x val="0.19639241028328022"/>
          <c:y val="0"/>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2392866326089997E-2"/>
          <c:y val="8.4452400585230347E-2"/>
          <c:w val="0.91418036060709806"/>
          <c:h val="0.68506977262681767"/>
        </c:manualLayout>
      </c:layout>
      <c:lineChart>
        <c:grouping val="standard"/>
        <c:varyColors val="0"/>
        <c:ser>
          <c:idx val="0"/>
          <c:order val="0"/>
          <c:tx>
            <c:strRef>
              <c:f>Sheet1!$B$1</c:f>
              <c:strCache>
                <c:ptCount val="1"/>
                <c:pt idx="0">
                  <c:v>Wind</c:v>
                </c:pt>
              </c:strCache>
            </c:strRef>
          </c:tx>
          <c:spPr>
            <a:ln w="76200" cap="rnd">
              <a:solidFill>
                <a:schemeClr val="tx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140822</c:v>
                </c:pt>
                <c:pt idx="1">
                  <c:v>167840</c:v>
                </c:pt>
                <c:pt idx="2">
                  <c:v>181655</c:v>
                </c:pt>
                <c:pt idx="3">
                  <c:v>190719</c:v>
                </c:pt>
                <c:pt idx="4">
                  <c:v>226993</c:v>
                </c:pt>
                <c:pt idx="5">
                  <c:v>254303</c:v>
                </c:pt>
                <c:pt idx="6">
                  <c:v>272667</c:v>
                </c:pt>
                <c:pt idx="7">
                  <c:v>295882</c:v>
                </c:pt>
                <c:pt idx="8">
                  <c:v>337938</c:v>
                </c:pt>
                <c:pt idx="9">
                  <c:v>378197</c:v>
                </c:pt>
                <c:pt idx="10">
                  <c:v>434812</c:v>
                </c:pt>
              </c:numCache>
            </c:numRef>
          </c:val>
          <c:smooth val="0"/>
          <c:extLst xmlns:c16r2="http://schemas.microsoft.com/office/drawing/2015/06/chart">
            <c:ext xmlns:c16="http://schemas.microsoft.com/office/drawing/2014/chart" uri="{C3380CC4-5D6E-409C-BE32-E72D297353CC}">
              <c16:uniqueId val="{00000000-8D22-4B48-A7FF-EE20359EE9F7}"/>
            </c:ext>
          </c:extLst>
        </c:ser>
        <c:ser>
          <c:idx val="1"/>
          <c:order val="1"/>
          <c:tx>
            <c:strRef>
              <c:f>Sheet1!$C$1</c:f>
              <c:strCache>
                <c:ptCount val="1"/>
                <c:pt idx="0">
                  <c:v>Solar
Photovoltaic</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3451</c:v>
                </c:pt>
                <c:pt idx="1">
                  <c:v>8121</c:v>
                </c:pt>
                <c:pt idx="2">
                  <c:v>15250</c:v>
                </c:pt>
                <c:pt idx="3">
                  <c:v>21666</c:v>
                </c:pt>
                <c:pt idx="4">
                  <c:v>32670</c:v>
                </c:pt>
                <c:pt idx="5">
                  <c:v>50018</c:v>
                </c:pt>
                <c:pt idx="6">
                  <c:v>60234</c:v>
                </c:pt>
                <c:pt idx="7">
                  <c:v>68719</c:v>
                </c:pt>
                <c:pt idx="8">
                  <c:v>86066</c:v>
                </c:pt>
                <c:pt idx="9">
                  <c:v>112335</c:v>
                </c:pt>
                <c:pt idx="10">
                  <c:v>142596</c:v>
                </c:pt>
              </c:numCache>
            </c:numRef>
          </c:val>
          <c:smooth val="0"/>
          <c:extLst xmlns:c16r2="http://schemas.microsoft.com/office/drawing/2015/06/chart">
            <c:ext xmlns:c16="http://schemas.microsoft.com/office/drawing/2014/chart" uri="{C3380CC4-5D6E-409C-BE32-E72D297353CC}">
              <c16:uniqueId val="{00000001-8D22-4B48-A7FF-EE20359EE9F7}"/>
            </c:ext>
          </c:extLst>
        </c:ser>
        <c:ser>
          <c:idx val="2"/>
          <c:order val="2"/>
          <c:tx>
            <c:strRef>
              <c:f>Sheet1!$D$1</c:f>
              <c:strCache>
                <c:ptCount val="1"/>
                <c:pt idx="0">
                  <c:v>Solar
Thermal</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876</c:v>
                </c:pt>
                <c:pt idx="1">
                  <c:v>915</c:v>
                </c:pt>
                <c:pt idx="2">
                  <c:v>2441</c:v>
                </c:pt>
                <c:pt idx="3">
                  <c:v>3227</c:v>
                </c:pt>
                <c:pt idx="4">
                  <c:v>3384</c:v>
                </c:pt>
                <c:pt idx="5">
                  <c:v>3269</c:v>
                </c:pt>
                <c:pt idx="6">
                  <c:v>3592</c:v>
                </c:pt>
                <c:pt idx="7">
                  <c:v>3218</c:v>
                </c:pt>
                <c:pt idx="8">
                  <c:v>3133</c:v>
                </c:pt>
                <c:pt idx="9">
                  <c:v>2924</c:v>
                </c:pt>
                <c:pt idx="10">
                  <c:v>3003</c:v>
                </c:pt>
              </c:numCache>
            </c:numRef>
          </c:val>
          <c:smooth val="0"/>
          <c:extLst xmlns:c16r2="http://schemas.microsoft.com/office/drawing/2015/06/chart">
            <c:ext xmlns:c16="http://schemas.microsoft.com/office/drawing/2014/chart" uri="{C3380CC4-5D6E-409C-BE32-E72D297353CC}">
              <c16:uniqueId val="{00000002-8D22-4B48-A7FF-EE20359EE9F7}"/>
            </c:ext>
          </c:extLst>
        </c:ser>
        <c:ser>
          <c:idx val="3"/>
          <c:order val="3"/>
          <c:tx>
            <c:strRef>
              <c:f>Sheet1!$E$1</c:f>
              <c:strCache>
                <c:ptCount val="1"/>
                <c:pt idx="0">
                  <c:v>Wood and
Wood-Derived
Fuels</c:v>
                </c:pt>
              </c:strCache>
            </c:strRef>
          </c:tx>
          <c:spPr>
            <a:ln w="28575" cap="rnd">
              <a:solidFill>
                <a:srgbClr val="FFC0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37799</c:v>
                </c:pt>
                <c:pt idx="1">
                  <c:v>40028</c:v>
                </c:pt>
                <c:pt idx="2">
                  <c:v>42340</c:v>
                </c:pt>
                <c:pt idx="3">
                  <c:v>41929</c:v>
                </c:pt>
                <c:pt idx="4">
                  <c:v>40947</c:v>
                </c:pt>
                <c:pt idx="5">
                  <c:v>41124</c:v>
                </c:pt>
                <c:pt idx="6">
                  <c:v>40936</c:v>
                </c:pt>
                <c:pt idx="7">
                  <c:v>38543</c:v>
                </c:pt>
                <c:pt idx="8">
                  <c:v>36219</c:v>
                </c:pt>
                <c:pt idx="9">
                  <c:v>36463</c:v>
                </c:pt>
                <c:pt idx="10">
                  <c:v>36569</c:v>
                </c:pt>
              </c:numCache>
            </c:numRef>
          </c:val>
          <c:smooth val="0"/>
          <c:extLst xmlns:c16r2="http://schemas.microsoft.com/office/drawing/2015/06/chart">
            <c:ext xmlns:c16="http://schemas.microsoft.com/office/drawing/2014/chart" uri="{C3380CC4-5D6E-409C-BE32-E72D297353CC}">
              <c16:uniqueId val="{00000003-8D22-4B48-A7FF-EE20359EE9F7}"/>
            </c:ext>
          </c:extLst>
        </c:ser>
        <c:ser>
          <c:idx val="4"/>
          <c:order val="4"/>
          <c:tx>
            <c:strRef>
              <c:f>Sheet1!$F$1</c:f>
              <c:strCache>
                <c:ptCount val="1"/>
                <c:pt idx="0">
                  <c:v>Landfill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9803</c:v>
                </c:pt>
                <c:pt idx="1">
                  <c:v>10658</c:v>
                </c:pt>
                <c:pt idx="2">
                  <c:v>11220</c:v>
                </c:pt>
                <c:pt idx="3">
                  <c:v>11291</c:v>
                </c:pt>
                <c:pt idx="4">
                  <c:v>11218</c:v>
                </c:pt>
                <c:pt idx="5">
                  <c:v>11543</c:v>
                </c:pt>
                <c:pt idx="6">
                  <c:v>11036</c:v>
                </c:pt>
                <c:pt idx="7">
                  <c:v>10468</c:v>
                </c:pt>
                <c:pt idx="8">
                  <c:v>10212</c:v>
                </c:pt>
                <c:pt idx="9">
                  <c:v>9421</c:v>
                </c:pt>
                <c:pt idx="10">
                  <c:v>8938</c:v>
                </c:pt>
              </c:numCache>
            </c:numRef>
          </c:val>
          <c:smooth val="0"/>
          <c:extLst xmlns:c16r2="http://schemas.microsoft.com/office/drawing/2015/06/chart">
            <c:ext xmlns:c16="http://schemas.microsoft.com/office/drawing/2014/chart" uri="{C3380CC4-5D6E-409C-BE32-E72D297353CC}">
              <c16:uniqueId val="{00000004-8D22-4B48-A7FF-EE20359EE9F7}"/>
            </c:ext>
          </c:extLst>
        </c:ser>
        <c:ser>
          <c:idx val="5"/>
          <c:order val="5"/>
          <c:tx>
            <c:strRef>
              <c:f>Sheet1!$G$1</c:f>
              <c:strCache>
                <c:ptCount val="1"/>
                <c:pt idx="0">
                  <c:v>Biogenic
Municipal
Solid Waste</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7320</c:v>
                </c:pt>
                <c:pt idx="1">
                  <c:v>7186</c:v>
                </c:pt>
                <c:pt idx="2">
                  <c:v>7228</c:v>
                </c:pt>
                <c:pt idx="3">
                  <c:v>7211</c:v>
                </c:pt>
                <c:pt idx="4">
                  <c:v>7265</c:v>
                </c:pt>
                <c:pt idx="5">
                  <c:v>6951</c:v>
                </c:pt>
                <c:pt idx="6">
                  <c:v>7136</c:v>
                </c:pt>
                <c:pt idx="7">
                  <c:v>6093</c:v>
                </c:pt>
                <c:pt idx="8">
                  <c:v>6080</c:v>
                </c:pt>
                <c:pt idx="9">
                  <c:v>6101</c:v>
                </c:pt>
                <c:pt idx="10">
                  <c:v>5789</c:v>
                </c:pt>
              </c:numCache>
            </c:numRef>
          </c:val>
          <c:smooth val="0"/>
          <c:extLst xmlns:c16r2="http://schemas.microsoft.com/office/drawing/2015/06/chart">
            <c:ext xmlns:c16="http://schemas.microsoft.com/office/drawing/2014/chart" uri="{C3380CC4-5D6E-409C-BE32-E72D297353CC}">
              <c16:uniqueId val="{00000005-8D22-4B48-A7FF-EE20359EE9F7}"/>
            </c:ext>
          </c:extLst>
        </c:ser>
        <c:ser>
          <c:idx val="6"/>
          <c:order val="6"/>
          <c:tx>
            <c:strRef>
              <c:f>Sheet1!$H$1</c:f>
              <c:strCache>
                <c:ptCount val="1"/>
                <c:pt idx="0">
                  <c:v>Other Waste Biomass</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2700</c:v>
                </c:pt>
                <c:pt idx="1">
                  <c:v>2986</c:v>
                </c:pt>
                <c:pt idx="2">
                  <c:v>3202</c:v>
                </c:pt>
                <c:pt idx="3">
                  <c:v>3201</c:v>
                </c:pt>
                <c:pt idx="4">
                  <c:v>3331</c:v>
                </c:pt>
                <c:pt idx="5">
                  <c:v>3115</c:v>
                </c:pt>
                <c:pt idx="6">
                  <c:v>2724</c:v>
                </c:pt>
                <c:pt idx="7">
                  <c:v>2402</c:v>
                </c:pt>
                <c:pt idx="8">
                  <c:v>2201</c:v>
                </c:pt>
                <c:pt idx="9">
                  <c:v>2267</c:v>
                </c:pt>
                <c:pt idx="10">
                  <c:v>2163</c:v>
                </c:pt>
              </c:numCache>
            </c:numRef>
          </c:val>
          <c:smooth val="0"/>
          <c:extLst xmlns:c16r2="http://schemas.microsoft.com/office/drawing/2015/06/chart">
            <c:ext xmlns:c16="http://schemas.microsoft.com/office/drawing/2014/chart" uri="{C3380CC4-5D6E-409C-BE32-E72D297353CC}">
              <c16:uniqueId val="{00000006-8D22-4B48-A7FF-EE20359EE9F7}"/>
            </c:ext>
          </c:extLst>
        </c:ser>
        <c:ser>
          <c:idx val="7"/>
          <c:order val="7"/>
          <c:tx>
            <c:strRef>
              <c:f>Sheet1!$I$1</c:f>
              <c:strCache>
                <c:ptCount val="1"/>
                <c:pt idx="0">
                  <c:v>Geothermal</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15562</c:v>
                </c:pt>
                <c:pt idx="1">
                  <c:v>15775</c:v>
                </c:pt>
                <c:pt idx="2">
                  <c:v>15877</c:v>
                </c:pt>
                <c:pt idx="3">
                  <c:v>15918</c:v>
                </c:pt>
                <c:pt idx="4">
                  <c:v>15826</c:v>
                </c:pt>
                <c:pt idx="5">
                  <c:v>15927</c:v>
                </c:pt>
                <c:pt idx="6">
                  <c:v>15967</c:v>
                </c:pt>
                <c:pt idx="7">
                  <c:v>15473</c:v>
                </c:pt>
                <c:pt idx="8">
                  <c:v>15890</c:v>
                </c:pt>
                <c:pt idx="9">
                  <c:v>15975</c:v>
                </c:pt>
                <c:pt idx="10">
                  <c:v>17002</c:v>
                </c:pt>
              </c:numCache>
            </c:numRef>
          </c:val>
          <c:smooth val="0"/>
          <c:extLst xmlns:c16r2="http://schemas.microsoft.com/office/drawing/2015/06/chart">
            <c:ext xmlns:c16="http://schemas.microsoft.com/office/drawing/2014/chart" uri="{C3380CC4-5D6E-409C-BE32-E72D297353CC}">
              <c16:uniqueId val="{00000007-8D22-4B48-A7FF-EE20359EE9F7}"/>
            </c:ext>
          </c:extLst>
        </c:ser>
        <c:ser>
          <c:idx val="8"/>
          <c:order val="8"/>
          <c:tx>
            <c:strRef>
              <c:f>Sheet1!$J$1</c:f>
              <c:strCache>
                <c:ptCount val="1"/>
                <c:pt idx="0">
                  <c:v>Conventional
Hydroelectric</c:v>
                </c:pt>
              </c:strCache>
            </c:strRef>
          </c:tx>
          <c:spPr>
            <a:ln w="28575" cap="rnd">
              <a:solidFill>
                <a:srgbClr val="CC66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extLst xmlns:c16r2="http://schemas.microsoft.com/office/drawing/2015/06/chart">
            <c:ext xmlns:c16="http://schemas.microsoft.com/office/drawing/2014/chart" uri="{C3380CC4-5D6E-409C-BE32-E72D297353CC}">
              <c16:uniqueId val="{00000008-8D22-4B48-A7FF-EE20359EE9F7}"/>
            </c:ext>
          </c:extLst>
        </c:ser>
        <c:dLbls>
          <c:showLegendKey val="0"/>
          <c:showVal val="0"/>
          <c:showCatName val="0"/>
          <c:showSerName val="0"/>
          <c:showPercent val="0"/>
          <c:showBubbleSize val="0"/>
        </c:dLbls>
        <c:smooth val="0"/>
        <c:axId val="522196464"/>
        <c:axId val="522200816"/>
      </c:lineChart>
      <c:catAx>
        <c:axId val="522196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200816"/>
        <c:crosses val="autoZero"/>
        <c:auto val="1"/>
        <c:lblAlgn val="ctr"/>
        <c:lblOffset val="100"/>
        <c:noMultiLvlLbl val="0"/>
      </c:catAx>
      <c:valAx>
        <c:axId val="522200816"/>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96464"/>
        <c:crosses val="autoZero"/>
        <c:crossBetween val="between"/>
      </c:valAx>
      <c:spPr>
        <a:noFill/>
        <a:ln>
          <a:noFill/>
        </a:ln>
        <a:effectLst/>
      </c:spPr>
    </c:plotArea>
    <c:legend>
      <c:legendPos val="b"/>
      <c:layout>
        <c:manualLayout>
          <c:xMode val="edge"/>
          <c:yMode val="edge"/>
          <c:x val="1.7994027920422991E-2"/>
          <c:y val="0.86195274000321853"/>
          <c:w val="0.97005059150214923"/>
          <c:h val="0.1363931123957184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3/22/2023</a:t>
            </a:fld>
            <a:endParaRPr lang="en-US" dirty="0"/>
          </a:p>
        </p:txBody>
      </p:sp>
      <p:sp>
        <p:nvSpPr>
          <p:cNvPr id="4" name="Footer Placeholder 3">
            <a:extLst>
              <a:ext uri="{FF2B5EF4-FFF2-40B4-BE49-F238E27FC236}">
                <a16:creationId xmlns:a16="http://schemas.microsoft.com/office/drawing/2014/main" xmlns=""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3/22/2023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ecedenceresearch.com/renewable-energy-marke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recedenceresearch.com/wind-energy-mark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4</a:t>
            </a:fld>
            <a:endParaRPr lang="en-US" noProof="0" dirty="0"/>
          </a:p>
        </p:txBody>
      </p:sp>
    </p:spTree>
    <p:extLst>
      <p:ext uri="{BB962C8B-B14F-4D97-AF65-F5344CB8AC3E}">
        <p14:creationId xmlns:p14="http://schemas.microsoft.com/office/powerpoint/2010/main" val="265906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Because the cluster is unable to identify companies who perform well historically for uptime and efficiency, we should manually identify them</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24</a:t>
            </a:fld>
            <a:endParaRPr lang="en-US" noProof="0" dirty="0"/>
          </a:p>
        </p:txBody>
      </p:sp>
    </p:spTree>
    <p:extLst>
      <p:ext uri="{BB962C8B-B14F-4D97-AF65-F5344CB8AC3E}">
        <p14:creationId xmlns:p14="http://schemas.microsoft.com/office/powerpoint/2010/main" val="932675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29</a:t>
            </a:fld>
            <a:endParaRPr lang="en-US" noProof="0" dirty="0"/>
          </a:p>
        </p:txBody>
      </p:sp>
    </p:spTree>
    <p:extLst>
      <p:ext uri="{BB962C8B-B14F-4D97-AF65-F5344CB8AC3E}">
        <p14:creationId xmlns:p14="http://schemas.microsoft.com/office/powerpoint/2010/main" val="826139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32</a:t>
            </a:fld>
            <a:endParaRPr lang="en-US" noProof="0" dirty="0"/>
          </a:p>
        </p:txBody>
      </p:sp>
    </p:spTree>
    <p:extLst>
      <p:ext uri="{BB962C8B-B14F-4D97-AF65-F5344CB8AC3E}">
        <p14:creationId xmlns:p14="http://schemas.microsoft.com/office/powerpoint/2010/main" val="77477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3"/>
              </a:rPr>
              <a:t>https://www.precedenceresearch.com/renewable-energy-market</a:t>
            </a:r>
            <a:endParaRPr lang="en-S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4"/>
              </a:rPr>
              <a:t>https://www.precedenceresearch.com/wind-energy-market</a:t>
            </a:r>
            <a:endParaRPr lang="en-S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https://www.mordorintelligence.com/industry-reports/united-states-wind-energy-market#:~:text=The%20US%20wind%20energy%20market%20is%20expected%20to%20register%20a,around%2014%20GW%20in%202020.</a:t>
            </a:r>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11397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Hence we</a:t>
            </a:r>
            <a:r>
              <a:rPr lang="en-SG" baseline="0" dirty="0"/>
              <a:t> should pivot from existing hydropower investments to wind power.</a:t>
            </a:r>
            <a:endParaRPr lang="en-SG" dirty="0"/>
          </a:p>
          <a:p>
            <a:endParaRPr lang="en-SG" dirty="0"/>
          </a:p>
          <a:p>
            <a:r>
              <a:rPr lang="en-SG" dirty="0"/>
              <a:t>Source:</a:t>
            </a:r>
          </a:p>
          <a:p>
            <a:r>
              <a:rPr lang="en-SG" dirty="0"/>
              <a:t>https://ourworldindata.org/grapher/renewable-energy-gen</a:t>
            </a:r>
          </a:p>
          <a:p>
            <a:r>
              <a:rPr lang="en-SG" dirty="0"/>
              <a:t>https://ourworldindata.org/grapher/modern-renewable-energy-consumption?country=~USA</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2965257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 the last decade, wind represented 30% of total capacity additions. </a:t>
            </a:r>
          </a:p>
          <a:p>
            <a:pPr marL="171450" indent="-171450">
              <a:buFont typeface="Arial" panose="020B0604020202020204" pitchFamily="34" charset="0"/>
              <a:buChar char="•"/>
            </a:pPr>
            <a:r>
              <a:rPr lang="en-US" dirty="0"/>
              <a:t>Wind power represented the second largest source of U.S. electric-power capacity additions in 2021, at 32%, behind </a:t>
            </a:r>
            <a:r>
              <a:rPr lang="en-US" dirty="0" err="1"/>
              <a:t>solar’s</a:t>
            </a:r>
            <a:r>
              <a:rPr lang="en-US" dirty="0"/>
              <a:t> 45%. </a:t>
            </a:r>
          </a:p>
          <a:p>
            <a:pPr marL="171450" indent="-171450">
              <a:buFont typeface="Arial" panose="020B0604020202020204" pitchFamily="34" charset="0"/>
              <a:buChar char="•"/>
            </a:pPr>
            <a:r>
              <a:rPr lang="en-US" sz="1200" dirty="0"/>
              <a:t>Natural gas and other non-renewable capacity additions continued their recent decline, falling to their lowest level in more than 20 years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a:p>
          <a:p>
            <a:r>
              <a:rPr lang="en-SG" dirty="0"/>
              <a:t>Source:</a:t>
            </a:r>
            <a:r>
              <a:rPr lang="en-SG" baseline="0" dirty="0"/>
              <a:t> </a:t>
            </a:r>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t>Source:</a:t>
            </a:r>
            <a:r>
              <a:rPr lang="en-SG" baseline="0" dirty="0"/>
              <a:t> </a:t>
            </a: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10</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a:p>
          <a:p>
            <a:r>
              <a:rPr lang="en-US" dirty="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a:p>
          <a:p>
            <a:r>
              <a:rPr lang="en-US" dirty="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a:p>
          <a:p>
            <a:r>
              <a:rPr lang="en-US" dirty="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a:p>
          <a:p>
            <a:r>
              <a:rPr lang="en-US" dirty="0"/>
              <a:t>Utility </a:t>
            </a:r>
            <a:r>
              <a:rPr lang="en-US" dirty="0" err="1"/>
              <a:t>decarbonization</a:t>
            </a:r>
            <a:r>
              <a:rPr lang="en-US" dirty="0"/>
              <a:t>. As of October 2022, 43 of the 45 largest US investor-owned utilities have committed to reducing their carbon emissions, and boosting renewables is one of their key strategies for meeting those commitments. </a:t>
            </a:r>
          </a:p>
          <a:p>
            <a:endParaRPr lang="en-US" dirty="0"/>
          </a:p>
          <a:p>
            <a:r>
              <a:rPr lang="en-US" dirty="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a:p>
          <a:p>
            <a:r>
              <a:rPr lang="en-US" dirty="0"/>
              <a:t>Private investment in renewables hit a record high of $10 billion in the past year. That could continue, as investors are attracted by transparent returns on mature technologies backed by 10-year tax credits with direct pay options.</a:t>
            </a:r>
          </a:p>
          <a:p>
            <a:endParaRPr lang="en-US" dirty="0"/>
          </a:p>
          <a:p>
            <a:r>
              <a:rPr lang="en-US" dirty="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a:p>
          <a:p>
            <a:r>
              <a:rPr lang="en-US" dirty="0"/>
              <a:t>Source:</a:t>
            </a:r>
            <a:r>
              <a:rPr lang="en-US" baseline="0" dirty="0"/>
              <a:t> https://www2.deloitte.com/us/en/pages/energy-and-resources/articles/renewable-energy-outlook.html</a:t>
            </a:r>
            <a:endParaRPr lang="en-US"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14</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*https://scikit-learn.org/stable/modules/clustering.html#clustering-performance-evaluation</a:t>
            </a:r>
          </a:p>
          <a:p>
            <a:r>
              <a:rPr lang="en-US" sz="1200" dirty="0"/>
              <a:t>** https://scikit-learn.org/stable/modules/generated/sklearn.cluster.KMeans.html</a:t>
            </a:r>
          </a:p>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21</a:t>
            </a:fld>
            <a:endParaRPr lang="en-US" noProof="0" dirty="0"/>
          </a:p>
        </p:txBody>
      </p:sp>
    </p:spTree>
    <p:extLst>
      <p:ext uri="{BB962C8B-B14F-4D97-AF65-F5344CB8AC3E}">
        <p14:creationId xmlns:p14="http://schemas.microsoft.com/office/powerpoint/2010/main" val="66478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22</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0" y="-1"/>
            <a:ext cx="12191998" cy="6858000"/>
          </a:xfrm>
          <a:prstGeom prst="rect">
            <a:avLst/>
          </a:prstGeom>
        </p:spPr>
      </p:pic>
      <p:sp>
        <p:nvSpPr>
          <p:cNvPr id="4" name="Прямоугольник 3">
            <a:extLst>
              <a:ext uri="{FF2B5EF4-FFF2-40B4-BE49-F238E27FC236}">
                <a16:creationId xmlns:a16="http://schemas.microsoft.com/office/drawing/2014/main" xmlns=""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a16="http://schemas.microsoft.com/office/drawing/2014/main" xmlns=""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a16="http://schemas.microsoft.com/office/drawing/2014/main" xmlns=""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a16="http://schemas.microsoft.com/office/drawing/2014/main" xmlns=""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xmlns=""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xmlns=""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a16="http://schemas.microsoft.com/office/drawing/2014/main" xmlns=""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xmlns=""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xmlns=""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xmlns=""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xmlns=""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xmlns=""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xmlns=""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xmlns=""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xmlns=""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xmlns=""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xmlns=""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xmlns=""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xmlns=""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xmlns=""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xmlns=""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xmlns=""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xmlns=""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xmlns=""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a16="http://schemas.microsoft.com/office/drawing/2014/main" xmlns=""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a16="http://schemas.microsoft.com/office/drawing/2014/main" xmlns=""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xmlns=""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a16="http://schemas.microsoft.com/office/drawing/2014/main" xmlns=""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a16="http://schemas.microsoft.com/office/drawing/2014/main" xmlns=""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a16="http://schemas.microsoft.com/office/drawing/2014/main" xmlns=""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a16="http://schemas.microsoft.com/office/drawing/2014/main" xmlns=""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a16="http://schemas.microsoft.com/office/drawing/2014/main" xmlns=""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a16="http://schemas.microsoft.com/office/drawing/2014/main" xmlns=""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xmlns=""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xmlns=""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xmlns=""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xmlns=""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xmlns=""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xmlns=""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a16="http://schemas.microsoft.com/office/drawing/2014/main" xmlns=""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a16="http://schemas.microsoft.com/office/drawing/2014/main" xmlns=""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xmlns=""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xmlns=""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xmlns=""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xmlns=""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xmlns=""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xmlns=""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xmlns=""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xmlns=""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a16="http://schemas.microsoft.com/office/drawing/2014/main" xmlns=""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xmlns=""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a16="http://schemas.microsoft.com/office/drawing/2014/main" xmlns=""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a16="http://schemas.microsoft.com/office/drawing/2014/main" xmlns=""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a16="http://schemas.microsoft.com/office/drawing/2014/main" xmlns=""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xmlns=""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xmlns=""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a16="http://schemas.microsoft.com/office/drawing/2014/main" xmlns=""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xmlns=""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xmlns=""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xmlns=""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xmlns=""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a16="http://schemas.microsoft.com/office/drawing/2014/main" xmlns=""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xmlns=""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xmlns=""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xmlns=""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a16="http://schemas.microsoft.com/office/drawing/2014/main" xmlns=""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xmlns=""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xmlns=""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xmlns=""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a16="http://schemas.microsoft.com/office/drawing/2014/main" xmlns=""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xmlns=""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xmlns=""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xmlns=""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a16="http://schemas.microsoft.com/office/drawing/2014/main" xmlns=""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xmlns=""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xmlns=""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xmlns=""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xmlns=""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a16="http://schemas.microsoft.com/office/drawing/2014/main" xmlns=""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xmlns=""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a16="http://schemas.microsoft.com/office/drawing/2014/main" xmlns=""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a16="http://schemas.microsoft.com/office/drawing/2014/main" xmlns=""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a16="http://schemas.microsoft.com/office/drawing/2014/main" xmlns=""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a16="http://schemas.microsoft.com/office/drawing/2014/main" xmlns=""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xmlns=""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xmlns=""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a16="http://schemas.microsoft.com/office/drawing/2014/main" xmlns=""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xmlns=""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a16="http://schemas.microsoft.com/office/drawing/2014/main" xmlns=""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xmlns=""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xmlns=""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a16="http://schemas.microsoft.com/office/drawing/2014/main" xmlns=""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xmlns=""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xmlns=""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a16="http://schemas.microsoft.com/office/drawing/2014/main" xmlns=""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xmlns=""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xmlns=""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a16="http://schemas.microsoft.com/office/drawing/2014/main" xmlns=""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a16="http://schemas.microsoft.com/office/drawing/2014/main" xmlns=""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a16="http://schemas.microsoft.com/office/drawing/2014/main" xmlns=""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a16="http://schemas.microsoft.com/office/drawing/2014/main" xmlns=""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a16="http://schemas.microsoft.com/office/drawing/2014/main" xmlns=""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xmlns=""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xmlns=""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a16="http://schemas.microsoft.com/office/drawing/2014/main" xmlns=""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a16="http://schemas.microsoft.com/office/drawing/2014/main" xmlns=""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xmlns=""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xmlns=""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a16="http://schemas.microsoft.com/office/drawing/2014/main" xmlns=""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a16="http://schemas.microsoft.com/office/drawing/2014/main" xmlns=""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xmlns=""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xmlns=""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a16="http://schemas.microsoft.com/office/drawing/2014/main" xmlns=""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a16="http://schemas.microsoft.com/office/drawing/2014/main" xmlns=""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xmlns=""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xmlns=""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a16="http://schemas.microsoft.com/office/drawing/2014/main" xmlns=""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a16="http://schemas.microsoft.com/office/drawing/2014/main" xmlns=""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xmlns=""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xmlns=""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a16="http://schemas.microsoft.com/office/drawing/2014/main" xmlns=""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a16="http://schemas.microsoft.com/office/drawing/2014/main" xmlns=""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xmlns=""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xmlns=""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4117848" y="0"/>
            <a:ext cx="8074152" cy="6858000"/>
          </a:xfrm>
          <a:prstGeom prst="rect">
            <a:avLst/>
          </a:prstGeom>
        </p:spPr>
      </p:pic>
      <p:sp>
        <p:nvSpPr>
          <p:cNvPr id="2" name="Title 1">
            <a:extLst>
              <a:ext uri="{FF2B5EF4-FFF2-40B4-BE49-F238E27FC236}">
                <a16:creationId xmlns:a16="http://schemas.microsoft.com/office/drawing/2014/main" xmlns=""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xmlns=""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a16="http://schemas.microsoft.com/office/drawing/2014/main" xmlns=""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a16="http://schemas.microsoft.com/office/drawing/2014/main" xmlns=""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xmlns=""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xmlns=""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xmlns=""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a16="http://schemas.microsoft.com/office/drawing/2014/main" xmlns=""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xmlns=""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xmlns=""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xmlns=""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xmlns=""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xmlns=""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xmlns=""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xmlns=""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xmlns=""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xmlns=""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xmlns=""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xmlns=""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xmlns=""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a16="http://schemas.microsoft.com/office/drawing/2014/main" xmlns=""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xmlns=""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a16="http://schemas.microsoft.com/office/drawing/2014/main" xmlns=""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a16="http://schemas.microsoft.com/office/drawing/2014/main" xmlns=""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xmlns=""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a16="http://schemas.microsoft.com/office/drawing/2014/main" xmlns=""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xmlns=""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xmlns=""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xmlns=""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xmlns=""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xmlns=""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xmlns=""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xmlns=""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a16="http://schemas.microsoft.com/office/drawing/2014/main" xmlns=""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a16="http://schemas.microsoft.com/office/drawing/2014/main" xmlns=""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a16="http://schemas.microsoft.com/office/drawing/2014/main" xmlns=""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xmlns=""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xmlns=""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a16="http://schemas.microsoft.com/office/drawing/2014/main" xmlns=""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xmlns=""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xmlns=""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a16="http://schemas.microsoft.com/office/drawing/2014/main" xmlns=""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xmlns=""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xmlns=""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a16="http://schemas.microsoft.com/office/drawing/2014/main" xmlns=""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a16="http://schemas.microsoft.com/office/drawing/2014/main" xmlns=""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a16="http://schemas.microsoft.com/office/drawing/2014/main" xmlns=""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a16="http://schemas.microsoft.com/office/drawing/2014/main" xmlns=""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a16="http://schemas.microsoft.com/office/drawing/2014/main" xmlns=""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a16="http://schemas.microsoft.com/office/drawing/2014/main" xmlns=""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a16="http://schemas.microsoft.com/office/drawing/2014/main" xmlns=""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xmlns=""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xmlns=""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xmlns=""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xmlns=""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xmlns=""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xmlns=""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xmlns=""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a16="http://schemas.microsoft.com/office/drawing/2014/main" xmlns=""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xmlns=""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xmlns=""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a16="http://schemas.microsoft.com/office/drawing/2014/main" xmlns=""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xmlns=""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a16="http://schemas.microsoft.com/office/drawing/2014/main" xmlns=""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xmlns=""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xmlns=""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xmlns=""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xmlns=""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xmlns=""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a16="http://schemas.microsoft.com/office/drawing/2014/main" xmlns=""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xmlns=""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a16="http://schemas.microsoft.com/office/drawing/2014/main" xmlns=""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xmlns=""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xmlns=""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a16="http://schemas.microsoft.com/office/drawing/2014/main" xmlns=""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xmlns=""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xmlns=""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xmlns=""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xmlns=""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xmlns=""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xmlns=""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xmlns=""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xmlns=""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xmlns=""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xmlns=""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xmlns=""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xmlns=""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xmlns=""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xmlns=""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xmlns=""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xmlns=""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xmlns=""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xmlns=""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xmlns=""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a16="http://schemas.microsoft.com/office/drawing/2014/main" xmlns=""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a16="http://schemas.microsoft.com/office/drawing/2014/main" xmlns=""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xmlns=""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a16="http://schemas.microsoft.com/office/drawing/2014/main" xmlns=""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a16="http://schemas.microsoft.com/office/drawing/2014/main" xmlns=""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xmlns=""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a16="http://schemas.microsoft.com/office/drawing/2014/main" xmlns=""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a16="http://schemas.microsoft.com/office/drawing/2014/main" xmlns=""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a16="http://schemas.microsoft.com/office/drawing/2014/main" xmlns=""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xmlns=""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a16="http://schemas.microsoft.com/office/drawing/2014/main" xmlns=""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a16="http://schemas.microsoft.com/office/drawing/2014/main" xmlns=""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a16="http://schemas.microsoft.com/office/drawing/2014/main" xmlns=""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a16="http://schemas.microsoft.com/office/drawing/2014/main" xmlns=""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xmlns=""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xmlns=""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xmlns=""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a16="http://schemas.microsoft.com/office/drawing/2014/main" xmlns=""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a16="http://schemas.microsoft.com/office/drawing/2014/main" xmlns=""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xmlns=""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a16="http://schemas.microsoft.com/office/drawing/2014/main" xmlns=""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xmlns=""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xmlns=""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xmlns=""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a16="http://schemas.microsoft.com/office/drawing/2014/main" xmlns=""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xmlns=""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xmlns=""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xmlns=""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xmlns=""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a16="http://schemas.microsoft.com/office/drawing/2014/main" xmlns=""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xmlns=""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xmlns=""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xmlns=""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xmlns=""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2912725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2363810053"/>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 at only 9%</a:t>
            </a:r>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Tree>
    <p:extLst>
      <p:ext uri="{BB962C8B-B14F-4D97-AF65-F5344CB8AC3E}">
        <p14:creationId xmlns:p14="http://schemas.microsoft.com/office/powerpoint/2010/main" val="5024926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11</a:t>
            </a:fld>
            <a:endParaRPr lang="en-US" dirty="0"/>
          </a:p>
        </p:txBody>
      </p:sp>
    </p:spTree>
    <p:extLst>
      <p:ext uri="{BB962C8B-B14F-4D97-AF65-F5344CB8AC3E}">
        <p14:creationId xmlns:p14="http://schemas.microsoft.com/office/powerpoint/2010/main" val="22121203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6A1D317C-36F9-F351-9D44-AD8F6774436B}"/>
              </a:ext>
            </a:extLst>
          </p:cNvPr>
          <p:cNvSpPr>
            <a:spLocks noGrp="1"/>
          </p:cNvSpPr>
          <p:nvPr>
            <p:ph type="title"/>
          </p:nvPr>
        </p:nvSpPr>
        <p:spPr>
          <a:xfrm>
            <a:off x="419100" y="365125"/>
            <a:ext cx="11353800" cy="1187811"/>
          </a:xfrm>
        </p:spPr>
        <p:txBody>
          <a:bodyPr>
            <a:noAutofit/>
          </a:bodyPr>
          <a:lstStyle/>
          <a:p>
            <a:r>
              <a:rPr lang="en-US" sz="2800" dirty="0"/>
              <a:t>Among renewable sources of energy, Wind is growing the fastest at a CAGR of 11% from 2012 to 2022.</a:t>
            </a:r>
            <a:endParaRPr lang="en-SG" sz="2800"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628017665"/>
              </p:ext>
            </p:extLst>
          </p:nvPr>
        </p:nvGraphicFramePr>
        <p:xfrm>
          <a:off x="1113488" y="1883629"/>
          <a:ext cx="9965025" cy="4610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95249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2" descr="Sheet 3">
            <a:extLst>
              <a:ext uri="{FF2B5EF4-FFF2-40B4-BE49-F238E27FC236}">
                <a16:creationId xmlns:a16="http://schemas.microsoft.com/office/drawing/2014/main" xmlns="" id="{EC51179B-361D-4535-BB87-EA74D9FEA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675" y="1840514"/>
            <a:ext cx="8115987" cy="4885590"/>
          </a:xfrm>
          <a:prstGeom prst="rect">
            <a:avLst/>
          </a:prstGeom>
        </p:spPr>
      </p:pic>
      <p:sp>
        <p:nvSpPr>
          <p:cNvPr id="2" name="Slide Number Placeholder 1">
            <a:extLst>
              <a:ext uri="{FF2B5EF4-FFF2-40B4-BE49-F238E27FC236}">
                <a16:creationId xmlns:a16="http://schemas.microsoft.com/office/drawing/2014/main" xmlns="" id="{36B319E3-1FA5-D137-FFC7-0F55511A3AF8}"/>
              </a:ext>
            </a:extLst>
          </p:cNvPr>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a:extLst>
              <a:ext uri="{FF2B5EF4-FFF2-40B4-BE49-F238E27FC236}">
                <a16:creationId xmlns:a16="http://schemas.microsoft.com/office/drawing/2014/main" xmlns="" id="{58CCD274-A010-3D79-24D9-978BF485DE77}"/>
              </a:ext>
            </a:extLst>
          </p:cNvPr>
          <p:cNvSpPr>
            <a:spLocks noGrp="1"/>
          </p:cNvSpPr>
          <p:nvPr>
            <p:ph type="title"/>
          </p:nvPr>
        </p:nvSpPr>
        <p:spPr/>
        <p:txBody>
          <a:bodyPr>
            <a:noAutofit/>
          </a:bodyPr>
          <a:lstStyle/>
          <a:p>
            <a:r>
              <a:rPr lang="en-SG" sz="2800" dirty="0"/>
              <a:t>Consistent with historical trend, our SARIMA prediction shows positive growth for the wind power market at least for the next 3 years. </a:t>
            </a:r>
          </a:p>
        </p:txBody>
      </p:sp>
      <p:sp>
        <p:nvSpPr>
          <p:cNvPr id="6" name="TextBox 5">
            <a:extLst>
              <a:ext uri="{FF2B5EF4-FFF2-40B4-BE49-F238E27FC236}">
                <a16:creationId xmlns:a16="http://schemas.microsoft.com/office/drawing/2014/main" xmlns="" id="{C48FF4E1-FF87-B750-ECA7-41DE27C501EE}"/>
              </a:ext>
            </a:extLst>
          </p:cNvPr>
          <p:cNvSpPr txBox="1"/>
          <p:nvPr/>
        </p:nvSpPr>
        <p:spPr>
          <a:xfrm>
            <a:off x="8085730" y="3138516"/>
            <a:ext cx="2390398" cy="923330"/>
          </a:xfrm>
          <a:prstGeom prst="rect">
            <a:avLst/>
          </a:prstGeom>
          <a:noFill/>
        </p:spPr>
        <p:txBody>
          <a:bodyPr wrap="none" rtlCol="0">
            <a:spAutoFit/>
          </a:bodyPr>
          <a:lstStyle/>
          <a:p>
            <a:r>
              <a:rPr lang="en-SG">
                <a:solidFill>
                  <a:srgbClr val="CC6600"/>
                </a:solidFill>
              </a:rPr>
              <a:t>RMSE </a:t>
            </a:r>
            <a:r>
              <a:rPr lang="en-SG" dirty="0">
                <a:solidFill>
                  <a:srgbClr val="CC6600"/>
                </a:solidFill>
              </a:rPr>
              <a:t>= 2.935M MWh</a:t>
            </a:r>
          </a:p>
          <a:p>
            <a:r>
              <a:rPr lang="en-SG" dirty="0">
                <a:solidFill>
                  <a:srgbClr val="CC6600"/>
                </a:solidFill>
              </a:rPr>
              <a:t>Order = (1, 2, 2)</a:t>
            </a:r>
          </a:p>
          <a:p>
            <a:r>
              <a:rPr lang="en-SG" dirty="0">
                <a:solidFill>
                  <a:srgbClr val="CC6600"/>
                </a:solidFill>
              </a:rPr>
              <a:t>Seasonal Order (2, 1, 1)</a:t>
            </a:r>
          </a:p>
        </p:txBody>
      </p:sp>
      <p:sp>
        <p:nvSpPr>
          <p:cNvPr id="4" name="TextBox 3"/>
          <p:cNvSpPr txBox="1"/>
          <p:nvPr/>
        </p:nvSpPr>
        <p:spPr>
          <a:xfrm>
            <a:off x="8138107" y="4283309"/>
            <a:ext cx="2483489" cy="1477328"/>
          </a:xfrm>
          <a:prstGeom prst="rect">
            <a:avLst/>
          </a:prstGeom>
          <a:solidFill>
            <a:schemeClr val="bg2">
              <a:lumMod val="20000"/>
              <a:lumOff val="80000"/>
            </a:schemeClr>
          </a:solidFill>
        </p:spPr>
        <p:txBody>
          <a:bodyPr wrap="square" rtlCol="0">
            <a:spAutoFit/>
          </a:bodyPr>
          <a:lstStyle/>
          <a:p>
            <a:r>
              <a:rPr lang="en-SG" b="1" dirty="0">
                <a:solidFill>
                  <a:srgbClr val="000000"/>
                </a:solidFill>
              </a:rPr>
              <a:t>Forecasted % growth</a:t>
            </a:r>
          </a:p>
          <a:p>
            <a:endParaRPr lang="en-SG" b="1" dirty="0">
              <a:solidFill>
                <a:srgbClr val="000000"/>
              </a:solidFill>
            </a:endParaRPr>
          </a:p>
          <a:p>
            <a:pPr marL="285750" indent="-285750">
              <a:buFont typeface="Arial" panose="020B0604020202020204" pitchFamily="34" charset="0"/>
              <a:buChar char="•"/>
            </a:pPr>
            <a:r>
              <a:rPr lang="en-SG" dirty="0">
                <a:solidFill>
                  <a:srgbClr val="000000"/>
                </a:solidFill>
              </a:rPr>
              <a:t>Year 2022 – 14.1%</a:t>
            </a:r>
          </a:p>
          <a:p>
            <a:pPr marL="285750" indent="-285750">
              <a:buFont typeface="Arial" panose="020B0604020202020204" pitchFamily="34" charset="0"/>
              <a:buChar char="•"/>
            </a:pPr>
            <a:r>
              <a:rPr lang="en-SG" dirty="0">
                <a:solidFill>
                  <a:srgbClr val="000000"/>
                </a:solidFill>
              </a:rPr>
              <a:t>Year 2023 – 12.0%</a:t>
            </a:r>
          </a:p>
          <a:p>
            <a:pPr marL="285750" indent="-285750">
              <a:buFont typeface="Arial" panose="020B0604020202020204" pitchFamily="34" charset="0"/>
              <a:buChar char="•"/>
            </a:pPr>
            <a:r>
              <a:rPr lang="en-SG" dirty="0">
                <a:solidFill>
                  <a:srgbClr val="000000"/>
                </a:solidFill>
              </a:rPr>
              <a:t>Year 2024 – 11.6%</a:t>
            </a:r>
          </a:p>
        </p:txBody>
      </p:sp>
    </p:spTree>
    <p:extLst>
      <p:ext uri="{BB962C8B-B14F-4D97-AF65-F5344CB8AC3E}">
        <p14:creationId xmlns:p14="http://schemas.microsoft.com/office/powerpoint/2010/main" val="23462191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14</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a:t>Growth Drivers of Wind Energy in U.S.</a:t>
            </a:r>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xmlns="" val="20000"/>
                    </a:ext>
                  </a:extLst>
                </a:gridCol>
                <a:gridCol w="3784600">
                  <a:extLst>
                    <a:ext uri="{9D8B030D-6E8A-4147-A177-3AD203B41FA5}">
                      <a16:colId xmlns:a16="http://schemas.microsoft.com/office/drawing/2014/main" xmlns="" val="20001"/>
                    </a:ext>
                  </a:extLst>
                </a:gridCol>
                <a:gridCol w="3784600">
                  <a:extLst>
                    <a:ext uri="{9D8B030D-6E8A-4147-A177-3AD203B41FA5}">
                      <a16:colId xmlns:a16="http://schemas.microsoft.com/office/drawing/2014/main" xmlns="" val="20002"/>
                    </a:ext>
                  </a:extLst>
                </a:gridCol>
              </a:tblGrid>
              <a:tr h="718641">
                <a:tc>
                  <a:txBody>
                    <a:bodyPr/>
                    <a:lstStyle/>
                    <a:p>
                      <a:pPr algn="ctr"/>
                      <a:r>
                        <a:rPr lang="en-SG" sz="1800" dirty="0"/>
                        <a:t>          Cost competitiveness</a:t>
                      </a:r>
                      <a:endParaRPr lang="en-SG" sz="1800" dirty="0">
                        <a:solidFill>
                          <a:srgbClr val="000000"/>
                        </a:solidFill>
                      </a:endParaRPr>
                    </a:p>
                  </a:txBody>
                  <a:tcPr marL="95335" marR="95335" marT="47668" marB="47668" anchor="ctr"/>
                </a:tc>
                <a:tc>
                  <a:txBody>
                    <a:bodyPr/>
                    <a:lstStyle/>
                    <a:p>
                      <a:pPr algn="ctr"/>
                      <a:r>
                        <a:rPr lang="en-US" sz="1800" dirty="0"/>
                        <a:t>          Federal clean energy policies </a:t>
                      </a:r>
                      <a:endParaRPr lang="en-SG" sz="1800" dirty="0">
                        <a:solidFill>
                          <a:srgbClr val="000000"/>
                        </a:solidFill>
                      </a:endParaRPr>
                    </a:p>
                  </a:txBody>
                  <a:tcPr marL="95335" marR="95335" marT="47668" marB="47668" anchor="ctr"/>
                </a:tc>
                <a:tc>
                  <a:txBody>
                    <a:bodyPr/>
                    <a:lstStyle/>
                    <a:p>
                      <a:pPr algn="ctr"/>
                      <a:r>
                        <a:rPr lang="en-US" sz="1800" dirty="0"/>
                        <a:t>          State clean energy policies</a:t>
                      </a:r>
                      <a:endParaRPr lang="en-SG" sz="1800" dirty="0">
                        <a:solidFill>
                          <a:srgbClr val="000000"/>
                        </a:solidFill>
                      </a:endParaRPr>
                    </a:p>
                  </a:txBody>
                  <a:tcPr marL="95335" marR="95335" marT="47668" marB="47668" anchor="ctr"/>
                </a:tc>
                <a:extLst>
                  <a:ext uri="{0D108BD9-81ED-4DB2-BD59-A6C34878D82A}">
                    <a16:rowId xmlns:a16="http://schemas.microsoft.com/office/drawing/2014/main" xmlns="" val="10000"/>
                  </a:ext>
                </a:extLst>
              </a:tr>
              <a:tr h="1041349">
                <a:tc>
                  <a:txBody>
                    <a:bodyPr/>
                    <a:lstStyle/>
                    <a:p>
                      <a:pPr algn="ctr"/>
                      <a:r>
                        <a:rPr lang="en-US" sz="1800" dirty="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a:solidFill>
                            <a:srgbClr val="000000"/>
                          </a:solidFill>
                        </a:rPr>
                        <a:t>Inflation Reduction Act (IRA)</a:t>
                      </a:r>
                      <a:r>
                        <a:rPr lang="en-US" sz="1800" baseline="0" dirty="0">
                          <a:solidFill>
                            <a:srgbClr val="000000"/>
                          </a:solidFill>
                        </a:rPr>
                        <a:t> - </a:t>
                      </a:r>
                      <a:r>
                        <a:rPr lang="en-US" sz="1800" dirty="0">
                          <a:solidFill>
                            <a:srgbClr val="000000"/>
                          </a:solidFill>
                        </a:rPr>
                        <a:t>tax credits for wind and solar projects built</a:t>
                      </a:r>
                      <a:r>
                        <a:rPr lang="en-US" sz="1800" baseline="0" dirty="0">
                          <a:solidFill>
                            <a:srgbClr val="000000"/>
                          </a:solidFill>
                        </a:rPr>
                        <a:t> </a:t>
                      </a:r>
                      <a:r>
                        <a:rPr lang="en-US" sz="1800" dirty="0">
                          <a:solidFill>
                            <a:srgbClr val="000000"/>
                          </a:solidFill>
                        </a:rPr>
                        <a:t>before 2025 and technology-neutral credits through 2032.</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More than 22 states targeting 100% renewable energy or 100% carbon-free electricity</a:t>
                      </a:r>
                      <a:r>
                        <a:rPr lang="en-US" sz="1800" baseline="0" dirty="0">
                          <a:solidFill>
                            <a:srgbClr val="000000"/>
                          </a:solidFill>
                        </a:rPr>
                        <a:t> by </a:t>
                      </a:r>
                      <a:r>
                        <a:rPr lang="en-US" sz="1800" dirty="0">
                          <a:solidFill>
                            <a:srgbClr val="000000"/>
                          </a:solidFill>
                        </a:rPr>
                        <a:t>2050.</a:t>
                      </a:r>
                    </a:p>
                  </a:txBody>
                  <a:tcPr marL="95335" marR="95335" marT="47668" marB="47668"/>
                </a:tc>
                <a:extLst>
                  <a:ext uri="{0D108BD9-81ED-4DB2-BD59-A6C34878D82A}">
                    <a16:rowId xmlns:a16="http://schemas.microsoft.com/office/drawing/2014/main" xmlns=""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xmlns="" val="20000"/>
                    </a:ext>
                  </a:extLst>
                </a:gridCol>
                <a:gridCol w="3784600">
                  <a:extLst>
                    <a:ext uri="{9D8B030D-6E8A-4147-A177-3AD203B41FA5}">
                      <a16:colId xmlns:a16="http://schemas.microsoft.com/office/drawing/2014/main" xmlns="" val="20001"/>
                    </a:ext>
                  </a:extLst>
                </a:gridCol>
                <a:gridCol w="3784600">
                  <a:extLst>
                    <a:ext uri="{9D8B030D-6E8A-4147-A177-3AD203B41FA5}">
                      <a16:colId xmlns:a16="http://schemas.microsoft.com/office/drawing/2014/main" xmlns="" val="20002"/>
                    </a:ext>
                  </a:extLst>
                </a:gridCol>
              </a:tblGrid>
              <a:tr h="724163">
                <a:tc>
                  <a:txBody>
                    <a:bodyPr/>
                    <a:lstStyle/>
                    <a:p>
                      <a:pPr algn="ctr"/>
                      <a:r>
                        <a:rPr lang="en-US" sz="1800" dirty="0">
                          <a:solidFill>
                            <a:schemeClr val="bg1"/>
                          </a:solidFill>
                        </a:rPr>
                        <a:t>          Utility </a:t>
                      </a:r>
                      <a:r>
                        <a:rPr lang="en-US" sz="1800" dirty="0" err="1">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a:solidFill>
                            <a:schemeClr val="bg1"/>
                          </a:solidFill>
                        </a:rPr>
                        <a:t>          </a:t>
                      </a:r>
                      <a:r>
                        <a:rPr lang="en-US" sz="1800" dirty="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a:solidFill>
                            <a:schemeClr val="bg1"/>
                          </a:solidFill>
                        </a:rPr>
                        <a:t>          Rising</a:t>
                      </a:r>
                      <a:r>
                        <a:rPr lang="en-US" sz="1800" baseline="0" dirty="0">
                          <a:solidFill>
                            <a:schemeClr val="bg1"/>
                          </a:solidFill>
                        </a:rPr>
                        <a:t> p</a:t>
                      </a:r>
                      <a:r>
                        <a:rPr lang="en-US" sz="1800" dirty="0">
                          <a:solidFill>
                            <a:schemeClr val="bg1"/>
                          </a:solidFill>
                        </a:rPr>
                        <a:t>rivate </a:t>
                      </a:r>
                      <a:r>
                        <a:rPr lang="en-US" sz="1800" kern="1200" dirty="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extLst>
                  <a:ext uri="{0D108BD9-81ED-4DB2-BD59-A6C34878D82A}">
                    <a16:rowId xmlns:a16="http://schemas.microsoft.com/office/drawing/2014/main" xmlns="" val="10000"/>
                  </a:ext>
                </a:extLst>
              </a:tr>
              <a:tr h="1041349">
                <a:tc>
                  <a:txBody>
                    <a:bodyPr/>
                    <a:lstStyle/>
                    <a:p>
                      <a:pPr algn="ctr"/>
                      <a:r>
                        <a:rPr lang="en-US" sz="1800" dirty="0">
                          <a:solidFill>
                            <a:srgbClr val="000000"/>
                          </a:solidFill>
                        </a:rPr>
                        <a:t>96%</a:t>
                      </a:r>
                      <a:r>
                        <a:rPr lang="en-US" sz="1800" baseline="0" dirty="0">
                          <a:solidFill>
                            <a:srgbClr val="000000"/>
                          </a:solidFill>
                        </a:rPr>
                        <a:t> of the </a:t>
                      </a:r>
                      <a:r>
                        <a:rPr lang="en-US" sz="1800" dirty="0">
                          <a:solidFill>
                            <a:srgbClr val="000000"/>
                          </a:solidFill>
                        </a:rPr>
                        <a:t>largest US investor-owned utilities committed to reducing carbon emissions by</a:t>
                      </a:r>
                      <a:r>
                        <a:rPr lang="en-US" sz="1800" baseline="0" dirty="0">
                          <a:solidFill>
                            <a:srgbClr val="000000"/>
                          </a:solidFill>
                        </a:rPr>
                        <a:t> b</a:t>
                      </a:r>
                      <a:r>
                        <a:rPr lang="en-US" sz="1800" dirty="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Investors attracted by transparent returns on mature technologies backed by 10-year tax credits with direct pay options.</a:t>
                      </a:r>
                      <a:endParaRPr lang="en-SG" sz="1800" dirty="0">
                        <a:solidFill>
                          <a:srgbClr val="000000"/>
                        </a:solidFill>
                      </a:endParaRPr>
                    </a:p>
                  </a:txBody>
                  <a:tcPr marL="95335" marR="95335" marT="47668" marB="47668"/>
                </a:tc>
                <a:extLst>
                  <a:ext uri="{0D108BD9-81ED-4DB2-BD59-A6C34878D82A}">
                    <a16:rowId xmlns:a16="http://schemas.microsoft.com/office/drawing/2014/main" xmlns="" val="10001"/>
                  </a:ext>
                </a:extLst>
              </a:tr>
            </a:tbl>
          </a:graphicData>
        </a:graphic>
      </p:graphicFrame>
      <p:pic>
        <p:nvPicPr>
          <p:cNvPr id="12" name="Picture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Tree>
    <p:extLst>
      <p:ext uri="{BB962C8B-B14F-4D97-AF65-F5344CB8AC3E}">
        <p14:creationId xmlns:p14="http://schemas.microsoft.com/office/powerpoint/2010/main" val="33059795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Identifying Investment Opportunities</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15</a:t>
            </a:fld>
            <a:endParaRPr lang="en-US" dirty="0"/>
          </a:p>
        </p:txBody>
      </p:sp>
    </p:spTree>
    <p:extLst>
      <p:ext uri="{BB962C8B-B14F-4D97-AF65-F5344CB8AC3E}">
        <p14:creationId xmlns:p14="http://schemas.microsoft.com/office/powerpoint/2010/main" val="41323592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rmAutofit/>
          </a:bodyPr>
          <a:lstStyle/>
          <a:p>
            <a:r>
              <a:rPr lang="en-US" sz="2800" dirty="0"/>
              <a:t>Currently, Texas, California and Iowa have the highest wind capacity</a:t>
            </a:r>
            <a:endParaRPr lang="en-SG" sz="2800" dirty="0"/>
          </a:p>
        </p:txBody>
      </p:sp>
      <p:pic>
        <p:nvPicPr>
          <p:cNvPr id="13" name="Picture 12" descr="Map&#10;&#10;Description automatically generated">
            <a:extLst>
              <a:ext uri="{FF2B5EF4-FFF2-40B4-BE49-F238E27FC236}">
                <a16:creationId xmlns:a16="http://schemas.microsoft.com/office/drawing/2014/main" xmlns="" id="{DC5AF10A-FB7E-D6B9-CA15-2ACE38DB9624}"/>
              </a:ext>
            </a:extLst>
          </p:cNvPr>
          <p:cNvPicPr>
            <a:picLocks noChangeAspect="1"/>
          </p:cNvPicPr>
          <p:nvPr/>
        </p:nvPicPr>
        <p:blipFill>
          <a:blip r:embed="rId2"/>
          <a:stretch>
            <a:fillRect/>
          </a:stretch>
        </p:blipFill>
        <p:spPr>
          <a:xfrm>
            <a:off x="1576751" y="1869522"/>
            <a:ext cx="8423817" cy="4988478"/>
          </a:xfrm>
          <a:prstGeom prst="rect">
            <a:avLst/>
          </a:prstGeom>
        </p:spPr>
      </p:pic>
      <p:sp>
        <p:nvSpPr>
          <p:cNvPr id="4" name="Oval 3">
            <a:extLst>
              <a:ext uri="{FF2B5EF4-FFF2-40B4-BE49-F238E27FC236}">
                <a16:creationId xmlns:a16="http://schemas.microsoft.com/office/drawing/2014/main" xmlns="" id="{043FE254-4069-F290-8E97-87F529D0B2EC}"/>
              </a:ext>
            </a:extLst>
          </p:cNvPr>
          <p:cNvSpPr/>
          <p:nvPr/>
        </p:nvSpPr>
        <p:spPr>
          <a:xfrm>
            <a:off x="5514604" y="4669971"/>
            <a:ext cx="1425038" cy="1393371"/>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xmlns="" id="{2FEA475D-F44F-417A-5943-ED34FB33BA10}"/>
              </a:ext>
            </a:extLst>
          </p:cNvPr>
          <p:cNvSpPr/>
          <p:nvPr/>
        </p:nvSpPr>
        <p:spPr>
          <a:xfrm>
            <a:off x="3574346" y="4054930"/>
            <a:ext cx="1297008" cy="1268186"/>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xmlns="" id="{3027EA55-7777-6ABD-2F9D-A06AFC1D9113}"/>
              </a:ext>
            </a:extLst>
          </p:cNvPr>
          <p:cNvSpPr/>
          <p:nvPr/>
        </p:nvSpPr>
        <p:spPr>
          <a:xfrm>
            <a:off x="6521531" y="3725855"/>
            <a:ext cx="641270" cy="627020"/>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55385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Autofit/>
          </a:bodyPr>
          <a:lstStyle/>
          <a:p>
            <a:r>
              <a:rPr lang="en-US" sz="2800" dirty="0"/>
              <a:t>75% of new wind capacity installed in 2021 is located in the middle part of U.S. where wind speed are the highest.</a:t>
            </a:r>
            <a:endParaRPr lang="en-SG" sz="2800" dirty="0"/>
          </a:p>
        </p:txBody>
      </p:sp>
      <p:pic>
        <p:nvPicPr>
          <p:cNvPr id="5" name="Content Placeholder 4">
            <a:extLst>
              <a:ext uri="{FF2B5EF4-FFF2-40B4-BE49-F238E27FC236}">
                <a16:creationId xmlns:a16="http://schemas.microsoft.com/office/drawing/2014/main" xmlns="" id="{1E7BAF47-3D64-DC0D-C43A-7725A8A12C8F}"/>
              </a:ext>
            </a:extLst>
          </p:cNvPr>
          <p:cNvPicPr>
            <a:picLocks noGrp="1" noChangeAspect="1"/>
          </p:cNvPicPr>
          <p:nvPr>
            <p:ph idx="1"/>
          </p:nvPr>
        </p:nvPicPr>
        <p:blipFill rotWithShape="1">
          <a:blip r:embed="rId2"/>
          <a:srcRect l="2542" r="4259"/>
          <a:stretch/>
        </p:blipFill>
        <p:spPr>
          <a:xfrm>
            <a:off x="2114106" y="1915035"/>
            <a:ext cx="6923568" cy="4776923"/>
          </a:xfrm>
          <a:prstGeom prst="rect">
            <a:avLst/>
          </a:prstGeom>
        </p:spPr>
      </p:pic>
    </p:spTree>
    <p:extLst>
      <p:ext uri="{BB962C8B-B14F-4D97-AF65-F5344CB8AC3E}">
        <p14:creationId xmlns:p14="http://schemas.microsoft.com/office/powerpoint/2010/main" val="1765371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sp>
        <p:nvSpPr>
          <p:cNvPr id="6" name="Content Placeholder 5"/>
          <p:cNvSpPr>
            <a:spLocks noGrp="1"/>
          </p:cNvSpPr>
          <p:nvPr>
            <p:ph idx="1"/>
          </p:nvPr>
        </p:nvSpPr>
        <p:spPr>
          <a:xfrm>
            <a:off x="419100" y="4634302"/>
            <a:ext cx="10934700" cy="1854425"/>
          </a:xfrm>
        </p:spPr>
        <p:txBody>
          <a:bodyPr>
            <a:normAutofit lnSpcReduction="10000"/>
          </a:bodyPr>
          <a:lstStyle/>
          <a:p>
            <a:pPr marL="0" indent="0">
              <a:lnSpc>
                <a:spcPct val="100000"/>
              </a:lnSpc>
              <a:spcBef>
                <a:spcPts val="600"/>
              </a:spcBef>
              <a:spcAft>
                <a:spcPts val="600"/>
              </a:spcAft>
              <a:buNone/>
            </a:pPr>
            <a:r>
              <a:rPr lang="en-US" sz="1800" dirty="0"/>
              <a:t>Clustering was done based on:</a:t>
            </a:r>
          </a:p>
          <a:p>
            <a:pPr lvl="1">
              <a:lnSpc>
                <a:spcPct val="100000"/>
              </a:lnSpc>
              <a:spcBef>
                <a:spcPts val="600"/>
              </a:spcBef>
              <a:spcAft>
                <a:spcPts val="600"/>
              </a:spcAft>
            </a:pPr>
            <a:r>
              <a:rPr lang="en-US" sz="1800" dirty="0"/>
              <a:t>Uptime, Uptime rate</a:t>
            </a:r>
          </a:p>
          <a:p>
            <a:pPr lvl="1">
              <a:lnSpc>
                <a:spcPct val="100000"/>
              </a:lnSpc>
              <a:spcBef>
                <a:spcPts val="600"/>
              </a:spcBef>
              <a:spcAft>
                <a:spcPts val="600"/>
              </a:spcAft>
            </a:pPr>
            <a:r>
              <a:rPr lang="en-US" sz="1800" dirty="0"/>
              <a:t>Efficiency, Efficiency rate</a:t>
            </a:r>
          </a:p>
          <a:p>
            <a:pPr lvl="1">
              <a:lnSpc>
                <a:spcPct val="100000"/>
              </a:lnSpc>
              <a:spcBef>
                <a:spcPts val="600"/>
              </a:spcBef>
              <a:spcAft>
                <a:spcPts val="600"/>
              </a:spcAft>
            </a:pPr>
            <a:r>
              <a:rPr lang="en-US" sz="1800" dirty="0"/>
              <a:t>Average turbine specifications (net generation, fuel consumption, capacity) divided by the number of turbines respectively</a:t>
            </a:r>
          </a:p>
        </p:txBody>
      </p:sp>
      <p:graphicFrame>
        <p:nvGraphicFramePr>
          <p:cNvPr id="5" name="Table 6">
            <a:extLst>
              <a:ext uri="{FF2B5EF4-FFF2-40B4-BE49-F238E27FC236}">
                <a16:creationId xmlns:a16="http://schemas.microsoft.com/office/drawing/2014/main" xmlns="" id="{F15E805F-CB84-35CE-1439-DB1400DD8D8E}"/>
              </a:ext>
            </a:extLst>
          </p:cNvPr>
          <p:cNvGraphicFramePr>
            <a:graphicFrameLocks noGrp="1"/>
          </p:cNvGraphicFramePr>
          <p:nvPr>
            <p:extLst>
              <p:ext uri="{D42A27DB-BD31-4B8C-83A1-F6EECF244321}">
                <p14:modId xmlns:p14="http://schemas.microsoft.com/office/powerpoint/2010/main" val="3961700295"/>
              </p:ext>
            </p:extLst>
          </p:nvPr>
        </p:nvGraphicFramePr>
        <p:xfrm>
          <a:off x="2158410" y="2705183"/>
          <a:ext cx="7713404" cy="1796460"/>
        </p:xfrm>
        <a:graphic>
          <a:graphicData uri="http://schemas.openxmlformats.org/drawingml/2006/table">
            <a:tbl>
              <a:tblPr firstRow="1" bandRow="1">
                <a:tableStyleId>{BC89EF96-8CEA-46FF-86C4-4CE0E7609802}</a:tableStyleId>
              </a:tblPr>
              <a:tblGrid>
                <a:gridCol w="2494974">
                  <a:extLst>
                    <a:ext uri="{9D8B030D-6E8A-4147-A177-3AD203B41FA5}">
                      <a16:colId xmlns:a16="http://schemas.microsoft.com/office/drawing/2014/main" xmlns="" val="3474374449"/>
                    </a:ext>
                  </a:extLst>
                </a:gridCol>
                <a:gridCol w="5218430">
                  <a:extLst>
                    <a:ext uri="{9D8B030D-6E8A-4147-A177-3AD203B41FA5}">
                      <a16:colId xmlns:a16="http://schemas.microsoft.com/office/drawing/2014/main" xmlns="" val="2798267686"/>
                    </a:ext>
                  </a:extLst>
                </a:gridCol>
              </a:tblGrid>
              <a:tr h="449115">
                <a:tc>
                  <a:txBody>
                    <a:bodyPr/>
                    <a:lstStyle/>
                    <a:p>
                      <a:pPr algn="ctr"/>
                      <a:r>
                        <a:rPr lang="en-US" sz="2000" b="0" dirty="0"/>
                        <a:t>Uptime</a:t>
                      </a:r>
                      <a:endParaRPr lang="en-SG" sz="20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t>Net Generation / Total Capacity ⬆</a:t>
                      </a:r>
                    </a:p>
                  </a:txBody>
                  <a:tcPr anchor="ctr"/>
                </a:tc>
                <a:extLst>
                  <a:ext uri="{0D108BD9-81ED-4DB2-BD59-A6C34878D82A}">
                    <a16:rowId xmlns:a16="http://schemas.microsoft.com/office/drawing/2014/main" xmlns="" val="2158440082"/>
                  </a:ext>
                </a:extLst>
              </a:tr>
              <a:tr h="449115">
                <a:tc>
                  <a:txBody>
                    <a:bodyPr/>
                    <a:lstStyle/>
                    <a:p>
                      <a:pPr algn="ctr"/>
                      <a:r>
                        <a:rPr lang="en-SG" sz="2000" b="0" dirty="0"/>
                        <a:t>Uptime Rate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t>Uptime CAGR ⬆</a:t>
                      </a:r>
                    </a:p>
                  </a:txBody>
                  <a:tcPr anchor="ctr"/>
                </a:tc>
                <a:extLst>
                  <a:ext uri="{0D108BD9-81ED-4DB2-BD59-A6C34878D82A}">
                    <a16:rowId xmlns:a16="http://schemas.microsoft.com/office/drawing/2014/main" xmlns="" val="10001"/>
                  </a:ext>
                </a:extLst>
              </a:tr>
              <a:tr h="449115">
                <a:tc>
                  <a:txBody>
                    <a:bodyPr/>
                    <a:lstStyle/>
                    <a:p>
                      <a:pPr algn="ctr"/>
                      <a:r>
                        <a:rPr lang="en-US" sz="2000" dirty="0"/>
                        <a:t>Efficiency</a:t>
                      </a:r>
                      <a:endParaRPr lang="en-SG"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Total Consumption / Net Generation ⬇</a:t>
                      </a:r>
                    </a:p>
                  </a:txBody>
                  <a:tcPr anchor="ctr"/>
                </a:tc>
                <a:extLst>
                  <a:ext uri="{0D108BD9-81ED-4DB2-BD59-A6C34878D82A}">
                    <a16:rowId xmlns:a16="http://schemas.microsoft.com/office/drawing/2014/main" xmlns="" val="1838396140"/>
                  </a:ext>
                </a:extLst>
              </a:tr>
              <a:tr h="449115">
                <a:tc>
                  <a:txBody>
                    <a:bodyPr/>
                    <a:lstStyle/>
                    <a:p>
                      <a:pPr algn="ctr"/>
                      <a:r>
                        <a:rPr lang="en-US" sz="2000" dirty="0"/>
                        <a:t>Efficiency Rate </a:t>
                      </a:r>
                      <a:endParaRPr lang="en-SG"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Efficiency CAGR ⬇</a:t>
                      </a:r>
                    </a:p>
                  </a:txBody>
                  <a:tcPr anchor="ctr"/>
                </a:tc>
                <a:extLst>
                  <a:ext uri="{0D108BD9-81ED-4DB2-BD59-A6C34878D82A}">
                    <a16:rowId xmlns:a16="http://schemas.microsoft.com/office/drawing/2014/main" xmlns="" val="563150961"/>
                  </a:ext>
                </a:extLst>
              </a:tr>
            </a:tbl>
          </a:graphicData>
        </a:graphic>
      </p:graphicFrame>
      <p:sp>
        <p:nvSpPr>
          <p:cNvPr id="4" name="TextBox 3"/>
          <p:cNvSpPr txBox="1"/>
          <p:nvPr/>
        </p:nvSpPr>
        <p:spPr>
          <a:xfrm>
            <a:off x="419100" y="1926192"/>
            <a:ext cx="10979149" cy="646331"/>
          </a:xfrm>
          <a:prstGeom prst="rect">
            <a:avLst/>
          </a:prstGeom>
          <a:noFill/>
        </p:spPr>
        <p:txBody>
          <a:bodyPr wrap="square" rtlCol="0">
            <a:spAutoFit/>
          </a:bodyPr>
          <a:lstStyle/>
          <a:p>
            <a:r>
              <a:rPr lang="en-SG" dirty="0">
                <a:solidFill>
                  <a:schemeClr val="tx2"/>
                </a:solidFill>
              </a:rPr>
              <a:t>Focusing only on onshore wind turbine projects in the U.S. in operation as of 2021, we used the following metrics to evaluate the plants’ performance. </a:t>
            </a:r>
          </a:p>
        </p:txBody>
      </p:sp>
    </p:spTree>
    <p:extLst>
      <p:ext uri="{BB962C8B-B14F-4D97-AF65-F5344CB8AC3E}">
        <p14:creationId xmlns:p14="http://schemas.microsoft.com/office/powerpoint/2010/main" val="24116821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Autofit/>
          </a:bodyPr>
          <a:lstStyle/>
          <a:p>
            <a:r>
              <a:rPr lang="en-SG" sz="2800" dirty="0"/>
              <a:t>Older wind farms have higher efficiency growth rate and lower net generation and uptime growth rate.</a:t>
            </a:r>
          </a:p>
        </p:txBody>
      </p:sp>
      <p:grpSp>
        <p:nvGrpSpPr>
          <p:cNvPr id="9" name="Group 8">
            <a:extLst>
              <a:ext uri="{FF2B5EF4-FFF2-40B4-BE49-F238E27FC236}">
                <a16:creationId xmlns:a16="http://schemas.microsoft.com/office/drawing/2014/main" xmlns="" id="{4471213E-CA65-40D8-E78C-05C62FA134D4}"/>
              </a:ext>
            </a:extLst>
          </p:cNvPr>
          <p:cNvGrpSpPr/>
          <p:nvPr/>
        </p:nvGrpSpPr>
        <p:grpSpPr>
          <a:xfrm>
            <a:off x="1415143" y="1855135"/>
            <a:ext cx="9361715" cy="4633592"/>
            <a:chOff x="1045028" y="1855135"/>
            <a:chExt cx="9361715" cy="4633592"/>
          </a:xfrm>
        </p:grpSpPr>
        <p:pic>
          <p:nvPicPr>
            <p:cNvPr id="5" name="Picture 4">
              <a:extLst>
                <a:ext uri="{FF2B5EF4-FFF2-40B4-BE49-F238E27FC236}">
                  <a16:creationId xmlns:a16="http://schemas.microsoft.com/office/drawing/2014/main" xmlns="" id="{9C4610BE-0E29-41D2-98E2-AE03C9D6E814}"/>
                </a:ext>
              </a:extLst>
            </p:cNvPr>
            <p:cNvPicPr>
              <a:picLocks noChangeAspect="1"/>
            </p:cNvPicPr>
            <p:nvPr/>
          </p:nvPicPr>
          <p:blipFill rotWithShape="1">
            <a:blip r:embed="rId2"/>
            <a:srcRect l="2318" t="6238" r="7400" b="4300"/>
            <a:stretch/>
          </p:blipFill>
          <p:spPr>
            <a:xfrm>
              <a:off x="1045028" y="1855135"/>
              <a:ext cx="8055429" cy="4633592"/>
            </a:xfrm>
            <a:prstGeom prst="rect">
              <a:avLst/>
            </a:prstGeom>
          </p:spPr>
        </p:pic>
        <p:sp>
          <p:nvSpPr>
            <p:cNvPr id="6" name="TextBox 5">
              <a:extLst>
                <a:ext uri="{FF2B5EF4-FFF2-40B4-BE49-F238E27FC236}">
                  <a16:creationId xmlns:a16="http://schemas.microsoft.com/office/drawing/2014/main" xmlns="" id="{E95C3002-500B-CA7C-6EF1-37EBDC44F752}"/>
                </a:ext>
              </a:extLst>
            </p:cNvPr>
            <p:cNvSpPr txBox="1"/>
            <p:nvPr/>
          </p:nvSpPr>
          <p:spPr>
            <a:xfrm>
              <a:off x="7578103" y="2185853"/>
              <a:ext cx="2808514" cy="369332"/>
            </a:xfrm>
            <a:prstGeom prst="rect">
              <a:avLst/>
            </a:prstGeom>
            <a:noFill/>
          </p:spPr>
          <p:txBody>
            <a:bodyPr wrap="square" rtlCol="0">
              <a:spAutoFit/>
            </a:bodyPr>
            <a:lstStyle/>
            <a:p>
              <a:r>
                <a:rPr lang="en-SG" dirty="0">
                  <a:solidFill>
                    <a:srgbClr val="000000"/>
                  </a:solidFill>
                </a:rPr>
                <a:t>Avg. Efficiency CAGR</a:t>
              </a:r>
            </a:p>
          </p:txBody>
        </p:sp>
        <p:sp>
          <p:nvSpPr>
            <p:cNvPr id="7" name="TextBox 6">
              <a:extLst>
                <a:ext uri="{FF2B5EF4-FFF2-40B4-BE49-F238E27FC236}">
                  <a16:creationId xmlns:a16="http://schemas.microsoft.com/office/drawing/2014/main" xmlns="" id="{C582F0BF-9255-80F2-7F3C-9706D49E04A4}"/>
                </a:ext>
              </a:extLst>
            </p:cNvPr>
            <p:cNvSpPr txBox="1"/>
            <p:nvPr/>
          </p:nvSpPr>
          <p:spPr>
            <a:xfrm>
              <a:off x="7598229" y="4014811"/>
              <a:ext cx="2808514" cy="369332"/>
            </a:xfrm>
            <a:prstGeom prst="rect">
              <a:avLst/>
            </a:prstGeom>
            <a:noFill/>
          </p:spPr>
          <p:txBody>
            <a:bodyPr wrap="square" rtlCol="0">
              <a:spAutoFit/>
            </a:bodyPr>
            <a:lstStyle/>
            <a:p>
              <a:r>
                <a:rPr lang="en-SG" dirty="0">
                  <a:solidFill>
                    <a:srgbClr val="000000"/>
                  </a:solidFill>
                </a:rPr>
                <a:t>Avg. Net Generation CAGR</a:t>
              </a:r>
            </a:p>
          </p:txBody>
        </p:sp>
        <p:sp>
          <p:nvSpPr>
            <p:cNvPr id="8" name="TextBox 7">
              <a:extLst>
                <a:ext uri="{FF2B5EF4-FFF2-40B4-BE49-F238E27FC236}">
                  <a16:creationId xmlns:a16="http://schemas.microsoft.com/office/drawing/2014/main" xmlns="" id="{DFC38E30-BE7F-B67D-2E28-E9B71D2B0845}"/>
                </a:ext>
              </a:extLst>
            </p:cNvPr>
            <p:cNvSpPr txBox="1"/>
            <p:nvPr/>
          </p:nvSpPr>
          <p:spPr>
            <a:xfrm>
              <a:off x="7578102" y="5453110"/>
              <a:ext cx="2808514" cy="369332"/>
            </a:xfrm>
            <a:prstGeom prst="rect">
              <a:avLst/>
            </a:prstGeom>
            <a:noFill/>
          </p:spPr>
          <p:txBody>
            <a:bodyPr wrap="square" rtlCol="0">
              <a:spAutoFit/>
            </a:bodyPr>
            <a:lstStyle/>
            <a:p>
              <a:r>
                <a:rPr lang="en-SG" dirty="0">
                  <a:solidFill>
                    <a:srgbClr val="000000"/>
                  </a:solidFill>
                </a:rPr>
                <a:t>Avg. Uptime CAGR</a:t>
              </a:r>
            </a:p>
          </p:txBody>
        </p:sp>
      </p:grpSp>
    </p:spTree>
    <p:extLst>
      <p:ext uri="{BB962C8B-B14F-4D97-AF65-F5344CB8AC3E}">
        <p14:creationId xmlns:p14="http://schemas.microsoft.com/office/powerpoint/2010/main" val="30729520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506084" y="4618439"/>
            <a:ext cx="2039986" cy="1236719"/>
          </a:xfrm>
          <a:prstGeom prst="rect">
            <a:avLst/>
          </a:prstGeom>
          <a:ln>
            <a:solidFill>
              <a:schemeClr val="accent1"/>
            </a:solidFill>
          </a:ln>
        </p:spPr>
      </p:pic>
      <p:sp>
        <p:nvSpPr>
          <p:cNvPr id="5" name="Title 4">
            <a:extLst>
              <a:ext uri="{FF2B5EF4-FFF2-40B4-BE49-F238E27FC236}">
                <a16:creationId xmlns:a16="http://schemas.microsoft.com/office/drawing/2014/main" xmlns=""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a16="http://schemas.microsoft.com/office/drawing/2014/main" xmlns=""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a16="http://schemas.microsoft.com/office/drawing/2014/main" xmlns=""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5" cstate="print">
            <a:grayscl/>
            <a:extLst>
              <a:ext uri="{28A0092B-C50C-407E-A947-70E740481C1C}">
                <a14:useLocalDpi xmlns:a14="http://schemas.microsoft.com/office/drawing/2010/main" val="0"/>
              </a:ext>
            </a:extLst>
          </a:blip>
          <a:srcRect/>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7" cstate="print">
            <a:grayscl/>
            <a:extLst>
              <a:ext uri="{28A0092B-C50C-407E-A947-70E740481C1C}">
                <a14:useLocalDpi xmlns:a14="http://schemas.microsoft.com/office/drawing/2010/main" val="0"/>
              </a:ext>
            </a:extLst>
          </a:blip>
          <a:srcRect/>
          <a:stretch/>
        </p:blipFill>
        <p:spPr>
          <a:xfrm>
            <a:off x="833737" y="4618439"/>
            <a:ext cx="1236720" cy="1236720"/>
          </a:xfrm>
          <a:prstGeom prst="rect">
            <a:avLst/>
          </a:prstGeom>
        </p:spPr>
      </p:pic>
      <p:sp>
        <p:nvSpPr>
          <p:cNvPr id="36" name="Rectangle 9" descr="Rectangle shape">
            <a:extLst>
              <a:ext uri="{FF2B5EF4-FFF2-40B4-BE49-F238E27FC236}">
                <a16:creationId xmlns:a16="http://schemas.microsoft.com/office/drawing/2014/main" xmlns=""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928420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a16="http://schemas.microsoft.com/office/drawing/2014/main" xmlns="" id="{FE618C28-C1C1-3628-BBC8-E6369A279B0E}"/>
              </a:ext>
            </a:extLst>
          </p:cNvPr>
          <p:cNvPicPr>
            <a:picLocks noChangeAspect="1"/>
          </p:cNvPicPr>
          <p:nvPr/>
        </p:nvPicPr>
        <p:blipFill>
          <a:blip r:embed="rId2"/>
          <a:stretch>
            <a:fillRect/>
          </a:stretch>
        </p:blipFill>
        <p:spPr>
          <a:xfrm>
            <a:off x="760395" y="1829468"/>
            <a:ext cx="7479033" cy="442898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p:txBody>
          <a:bodyPr>
            <a:normAutofit/>
          </a:bodyPr>
          <a:lstStyle/>
          <a:p>
            <a:r>
              <a:rPr lang="en-US" sz="2800" dirty="0"/>
              <a:t>States with the highest wind speed also have the highest uptime*</a:t>
            </a:r>
            <a:endParaRPr lang="en-SG" sz="2800" dirty="0"/>
          </a:p>
        </p:txBody>
      </p:sp>
      <p:pic>
        <p:nvPicPr>
          <p:cNvPr id="4" name="Content Placeholder 4">
            <a:extLst>
              <a:ext uri="{FF2B5EF4-FFF2-40B4-BE49-F238E27FC236}">
                <a16:creationId xmlns:a16="http://schemas.microsoft.com/office/drawing/2014/main" xmlns="" id="{28EB559D-66F1-1DCE-B755-009A14679AB1}"/>
              </a:ext>
            </a:extLst>
          </p:cNvPr>
          <p:cNvPicPr>
            <a:picLocks noGrp="1" noChangeAspect="1"/>
          </p:cNvPicPr>
          <p:nvPr>
            <p:ph idx="1"/>
          </p:nvPr>
        </p:nvPicPr>
        <p:blipFill rotWithShape="1">
          <a:blip r:embed="rId3"/>
          <a:srcRect l="2542" r="4259"/>
          <a:stretch/>
        </p:blipFill>
        <p:spPr>
          <a:xfrm>
            <a:off x="8712679" y="1851240"/>
            <a:ext cx="3060221" cy="2111403"/>
          </a:xfrm>
          <a:prstGeom prst="rect">
            <a:avLst/>
          </a:prstGeom>
        </p:spPr>
      </p:pic>
      <p:sp>
        <p:nvSpPr>
          <p:cNvPr id="6" name="Footer Placeholder 2">
            <a:extLst>
              <a:ext uri="{FF2B5EF4-FFF2-40B4-BE49-F238E27FC236}">
                <a16:creationId xmlns:a16="http://schemas.microsoft.com/office/drawing/2014/main" xmlns="" id="{022A149A-1666-61C4-2416-8B82FA309901}"/>
              </a:ext>
            </a:extLst>
          </p:cNvPr>
          <p:cNvSpPr txBox="1">
            <a:spLocks/>
          </p:cNvSpPr>
          <p:nvPr/>
        </p:nvSpPr>
        <p:spPr>
          <a:xfrm>
            <a:off x="839788" y="6336289"/>
            <a:ext cx="2741612"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US" sz="1200" dirty="0">
                <a:solidFill>
                  <a:schemeClr val="tx2"/>
                </a:solidFill>
              </a:rPr>
              <a:t>* Uptime = Net generation / Plant capacity</a:t>
            </a:r>
            <a:endParaRPr lang="en-SG" sz="1100" dirty="0">
              <a:solidFill>
                <a:schemeClr val="tx2"/>
              </a:solidFill>
            </a:endParaRPr>
          </a:p>
        </p:txBody>
      </p:sp>
    </p:spTree>
    <p:extLst>
      <p:ext uri="{BB962C8B-B14F-4D97-AF65-F5344CB8AC3E}">
        <p14:creationId xmlns:p14="http://schemas.microsoft.com/office/powerpoint/2010/main" val="42463684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p:txBody>
          <a:bodyPr>
            <a:normAutofit/>
          </a:bodyPr>
          <a:lstStyle/>
          <a:p>
            <a:r>
              <a:rPr lang="en-US" sz="2800" dirty="0"/>
              <a:t>The ideal number of cluster is k=2</a:t>
            </a:r>
            <a:endParaRPr lang="en-SG" sz="2800" dirty="0"/>
          </a:p>
        </p:txBody>
      </p:sp>
      <p:sp>
        <p:nvSpPr>
          <p:cNvPr id="7" name="TextBox 6">
            <a:extLst>
              <a:ext uri="{FF2B5EF4-FFF2-40B4-BE49-F238E27FC236}">
                <a16:creationId xmlns:a16="http://schemas.microsoft.com/office/drawing/2014/main" xmlns="" id="{25E7A2D8-6C80-8A47-E8AF-5E9B592089BB}"/>
              </a:ext>
            </a:extLst>
          </p:cNvPr>
          <p:cNvSpPr txBox="1"/>
          <p:nvPr/>
        </p:nvSpPr>
        <p:spPr>
          <a:xfrm>
            <a:off x="6096000" y="5057082"/>
            <a:ext cx="5872766" cy="1323439"/>
          </a:xfrm>
          <a:prstGeom prst="rect">
            <a:avLst/>
          </a:prstGeom>
          <a:noFill/>
        </p:spPr>
        <p:txBody>
          <a:bodyPr wrap="square" rtlCol="0">
            <a:spAutoFit/>
          </a:bodyPr>
          <a:lstStyle/>
          <a:p>
            <a:pPr marL="342900" indent="-342900">
              <a:buClr>
                <a:schemeClr val="tx1"/>
              </a:buClr>
              <a:buFontTx/>
              <a:buAutoNum type="arabicPeriod"/>
            </a:pPr>
            <a:r>
              <a:rPr lang="en-SG" b="0" i="0" u="none" strike="noStrike" dirty="0">
                <a:solidFill>
                  <a:srgbClr val="212529"/>
                </a:solidFill>
                <a:effectLst/>
              </a:rPr>
              <a:t>Inertia**: </a:t>
            </a:r>
            <a:r>
              <a:rPr lang="en-SG" b="1" i="0" u="none" strike="noStrike" dirty="0">
                <a:solidFill>
                  <a:srgbClr val="212529"/>
                </a:solidFill>
                <a:effectLst/>
              </a:rPr>
              <a:t>A lower </a:t>
            </a:r>
            <a:r>
              <a:rPr lang="en-SG" b="1" i="0" u="none" strike="noStrike" dirty="0" err="1">
                <a:solidFill>
                  <a:srgbClr val="212529"/>
                </a:solidFill>
                <a:effectLst/>
              </a:rPr>
              <a:t>intertia</a:t>
            </a:r>
            <a:r>
              <a:rPr lang="en-SG" b="1" dirty="0">
                <a:solidFill>
                  <a:srgbClr val="212529"/>
                </a:solidFill>
              </a:rPr>
              <a:t>, the better the cluster.</a:t>
            </a:r>
            <a:r>
              <a:rPr lang="en-SG" dirty="0">
                <a:solidFill>
                  <a:srgbClr val="212529"/>
                </a:solidFill>
              </a:rPr>
              <a:t> </a:t>
            </a:r>
          </a:p>
          <a:p>
            <a:pPr marL="342900" indent="-342900">
              <a:buClr>
                <a:schemeClr val="tx1"/>
              </a:buClr>
              <a:buFontTx/>
              <a:buAutoNum type="arabicPeriod"/>
            </a:pPr>
            <a:endParaRPr lang="en-SG" sz="800" b="0" i="0" u="none" strike="noStrike" dirty="0">
              <a:solidFill>
                <a:srgbClr val="212529"/>
              </a:solidFill>
              <a:effectLst/>
            </a:endParaRPr>
          </a:p>
          <a:p>
            <a:pPr marL="342900" indent="-342900">
              <a:buClr>
                <a:schemeClr val="tx1"/>
              </a:buClr>
              <a:buFontTx/>
              <a:buAutoNum type="arabicPeriod"/>
            </a:pPr>
            <a:r>
              <a:rPr lang="en-SG" b="0" i="0" u="none" strike="noStrike" dirty="0">
                <a:solidFill>
                  <a:srgbClr val="212529"/>
                </a:solidFill>
                <a:effectLst/>
              </a:rPr>
              <a:t>Davies-Bouldin Index: </a:t>
            </a:r>
            <a:r>
              <a:rPr lang="en-SG" b="1" dirty="0">
                <a:solidFill>
                  <a:srgbClr val="212529"/>
                </a:solidFill>
              </a:rPr>
              <a:t>A</a:t>
            </a:r>
            <a:r>
              <a:rPr lang="en-SG" b="1" i="0" u="none" strike="noStrike" dirty="0">
                <a:solidFill>
                  <a:srgbClr val="212529"/>
                </a:solidFill>
                <a:effectLst/>
              </a:rPr>
              <a:t> lower Davies-Bouldin index </a:t>
            </a:r>
            <a:r>
              <a:rPr lang="en-SG" b="0" i="0" u="none" strike="noStrike" dirty="0">
                <a:solidFill>
                  <a:srgbClr val="212529"/>
                </a:solidFill>
                <a:effectLst/>
              </a:rPr>
              <a:t>relates to a model with better separation between the clusters. </a:t>
            </a:r>
            <a:endParaRPr lang="en-SG" dirty="0">
              <a:solidFill>
                <a:srgbClr val="212529"/>
              </a:solidFill>
            </a:endParaRPr>
          </a:p>
        </p:txBody>
      </p:sp>
      <p:sp>
        <p:nvSpPr>
          <p:cNvPr id="9" name="TextBox 8">
            <a:extLst>
              <a:ext uri="{FF2B5EF4-FFF2-40B4-BE49-F238E27FC236}">
                <a16:creationId xmlns:a16="http://schemas.microsoft.com/office/drawing/2014/main" xmlns="" id="{29271B40-55FB-998D-1B45-9AE285C39E93}"/>
              </a:ext>
            </a:extLst>
          </p:cNvPr>
          <p:cNvSpPr txBox="1"/>
          <p:nvPr/>
        </p:nvSpPr>
        <p:spPr>
          <a:xfrm>
            <a:off x="325997" y="5027079"/>
            <a:ext cx="5574137" cy="1600438"/>
          </a:xfrm>
          <a:prstGeom prst="rect">
            <a:avLst/>
          </a:prstGeom>
          <a:noFill/>
        </p:spPr>
        <p:txBody>
          <a:bodyPr wrap="square">
            <a:spAutoFit/>
          </a:bodyPr>
          <a:lstStyle/>
          <a:p>
            <a:pPr marL="342900" indent="-342900">
              <a:buClr>
                <a:schemeClr val="tx1"/>
              </a:buClr>
              <a:buAutoNum type="arabicPeriod"/>
            </a:pPr>
            <a:r>
              <a:rPr lang="en-SG" b="0" i="0" u="none" strike="noStrike" dirty="0">
                <a:solidFill>
                  <a:srgbClr val="212529"/>
                </a:solidFill>
                <a:effectLst/>
              </a:rPr>
              <a:t>Silhouette Coefficient: A score between -1 to 1, </a:t>
            </a:r>
            <a:r>
              <a:rPr lang="en-SG" i="0" u="none" strike="noStrike" dirty="0">
                <a:solidFill>
                  <a:srgbClr val="212529"/>
                </a:solidFill>
                <a:effectLst/>
              </a:rPr>
              <a:t>where </a:t>
            </a:r>
            <a:r>
              <a:rPr lang="en-SG" b="1" i="0" u="none" strike="noStrike" dirty="0">
                <a:solidFill>
                  <a:srgbClr val="212529"/>
                </a:solidFill>
                <a:effectLst/>
              </a:rPr>
              <a:t>the higher </a:t>
            </a:r>
            <a:r>
              <a:rPr lang="en-SG" i="0" u="none" strike="noStrike" dirty="0">
                <a:solidFill>
                  <a:srgbClr val="212529"/>
                </a:solidFill>
                <a:effectLst/>
              </a:rPr>
              <a:t>the score the better the cluster.</a:t>
            </a:r>
            <a:endParaRPr lang="en-SG" b="0" i="0" u="none" strike="noStrike" dirty="0">
              <a:solidFill>
                <a:srgbClr val="212529"/>
              </a:solidFill>
              <a:effectLst/>
            </a:endParaRPr>
          </a:p>
          <a:p>
            <a:pPr>
              <a:buClr>
                <a:schemeClr val="tx1"/>
              </a:buClr>
            </a:pPr>
            <a:endParaRPr lang="en-SG" sz="800" b="0" i="0" u="none" strike="noStrike" dirty="0">
              <a:solidFill>
                <a:srgbClr val="212529"/>
              </a:solidFill>
              <a:effectLst/>
            </a:endParaRPr>
          </a:p>
          <a:p>
            <a:pPr marL="342900" indent="-342900">
              <a:buClr>
                <a:schemeClr val="tx1"/>
              </a:buClr>
              <a:buAutoNum type="arabicPeriod"/>
            </a:pPr>
            <a:r>
              <a:rPr lang="en-SG" dirty="0" err="1">
                <a:solidFill>
                  <a:srgbClr val="212529"/>
                </a:solidFill>
              </a:rPr>
              <a:t>Calinski-Harabasz</a:t>
            </a:r>
            <a:r>
              <a:rPr lang="en-SG" dirty="0">
                <a:solidFill>
                  <a:srgbClr val="212529"/>
                </a:solidFill>
              </a:rPr>
              <a:t> index: </a:t>
            </a:r>
            <a:r>
              <a:rPr lang="en-SG" b="1" dirty="0">
                <a:solidFill>
                  <a:srgbClr val="212529"/>
                </a:solidFill>
              </a:rPr>
              <a:t>A higher </a:t>
            </a:r>
            <a:r>
              <a:rPr lang="en-SG" b="1" dirty="0" err="1">
                <a:solidFill>
                  <a:srgbClr val="212529"/>
                </a:solidFill>
              </a:rPr>
              <a:t>Calinski-Harabasz</a:t>
            </a:r>
            <a:r>
              <a:rPr lang="en-SG" b="1" dirty="0">
                <a:solidFill>
                  <a:srgbClr val="212529"/>
                </a:solidFill>
              </a:rPr>
              <a:t> score</a:t>
            </a:r>
            <a:r>
              <a:rPr lang="en-SG" dirty="0">
                <a:solidFill>
                  <a:srgbClr val="212529"/>
                </a:solidFill>
              </a:rPr>
              <a:t> relates to a model with better defined clusters. </a:t>
            </a:r>
          </a:p>
        </p:txBody>
      </p:sp>
      <p:grpSp>
        <p:nvGrpSpPr>
          <p:cNvPr id="12" name="Group 11">
            <a:extLst>
              <a:ext uri="{FF2B5EF4-FFF2-40B4-BE49-F238E27FC236}">
                <a16:creationId xmlns:a16="http://schemas.microsoft.com/office/drawing/2014/main" xmlns="" id="{434936BC-EA83-09EA-7A94-F52338234653}"/>
              </a:ext>
            </a:extLst>
          </p:cNvPr>
          <p:cNvGrpSpPr/>
          <p:nvPr/>
        </p:nvGrpSpPr>
        <p:grpSpPr>
          <a:xfrm>
            <a:off x="962287" y="2286614"/>
            <a:ext cx="4600313" cy="2758738"/>
            <a:chOff x="962287" y="1867512"/>
            <a:chExt cx="4738267" cy="2841467"/>
          </a:xfrm>
        </p:grpSpPr>
        <p:pic>
          <p:nvPicPr>
            <p:cNvPr id="22" name="Picture 21">
              <a:extLst>
                <a:ext uri="{FF2B5EF4-FFF2-40B4-BE49-F238E27FC236}">
                  <a16:creationId xmlns:a16="http://schemas.microsoft.com/office/drawing/2014/main" xmlns="" id="{BF66E146-9C7A-069D-CF5E-A6554A17EA4E}"/>
                </a:ext>
              </a:extLst>
            </p:cNvPr>
            <p:cNvPicPr>
              <a:picLocks noChangeAspect="1"/>
            </p:cNvPicPr>
            <p:nvPr/>
          </p:nvPicPr>
          <p:blipFill>
            <a:blip r:embed="rId3"/>
            <a:stretch>
              <a:fillRect/>
            </a:stretch>
          </p:blipFill>
          <p:spPr>
            <a:xfrm>
              <a:off x="962287" y="1889038"/>
              <a:ext cx="4738267" cy="2819941"/>
            </a:xfrm>
            <a:prstGeom prst="rect">
              <a:avLst/>
            </a:prstGeom>
          </p:spPr>
        </p:pic>
        <p:sp>
          <p:nvSpPr>
            <p:cNvPr id="14" name="Oval 13">
              <a:extLst>
                <a:ext uri="{FF2B5EF4-FFF2-40B4-BE49-F238E27FC236}">
                  <a16:creationId xmlns:a16="http://schemas.microsoft.com/office/drawing/2014/main" xmlns="" id="{A6A3BDA4-FF07-D9A7-0AC7-52CFA4A08ABD}"/>
                </a:ext>
              </a:extLst>
            </p:cNvPr>
            <p:cNvSpPr/>
            <p:nvPr/>
          </p:nvSpPr>
          <p:spPr>
            <a:xfrm>
              <a:off x="1261824" y="1867512"/>
              <a:ext cx="528033" cy="55765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153D1824-C3F5-3476-28B7-4A2D204C067D}"/>
                </a:ext>
              </a:extLst>
            </p:cNvPr>
            <p:cNvSpPr txBox="1"/>
            <p:nvPr/>
          </p:nvSpPr>
          <p:spPr>
            <a:xfrm>
              <a:off x="1789857" y="1982628"/>
              <a:ext cx="870397" cy="369332"/>
            </a:xfrm>
            <a:prstGeom prst="rect">
              <a:avLst/>
            </a:prstGeom>
            <a:noFill/>
          </p:spPr>
          <p:txBody>
            <a:bodyPr wrap="square" rtlCol="0">
              <a:spAutoFit/>
            </a:bodyPr>
            <a:lstStyle/>
            <a:p>
              <a:r>
                <a:rPr lang="en-US" dirty="0"/>
                <a:t>K = 2</a:t>
              </a:r>
            </a:p>
          </p:txBody>
        </p:sp>
      </p:grpSp>
      <p:grpSp>
        <p:nvGrpSpPr>
          <p:cNvPr id="13" name="Group 12">
            <a:extLst>
              <a:ext uri="{FF2B5EF4-FFF2-40B4-BE49-F238E27FC236}">
                <a16:creationId xmlns:a16="http://schemas.microsoft.com/office/drawing/2014/main" xmlns="" id="{A2D929C4-2526-9BA6-49B1-CD2001CB38EA}"/>
              </a:ext>
            </a:extLst>
          </p:cNvPr>
          <p:cNvGrpSpPr/>
          <p:nvPr/>
        </p:nvGrpSpPr>
        <p:grpSpPr>
          <a:xfrm>
            <a:off x="6536424" y="2284225"/>
            <a:ext cx="4600311" cy="2747150"/>
            <a:chOff x="6536424" y="1865471"/>
            <a:chExt cx="4738265" cy="2829531"/>
          </a:xfrm>
        </p:grpSpPr>
        <p:pic>
          <p:nvPicPr>
            <p:cNvPr id="19" name="Picture 18">
              <a:extLst>
                <a:ext uri="{FF2B5EF4-FFF2-40B4-BE49-F238E27FC236}">
                  <a16:creationId xmlns:a16="http://schemas.microsoft.com/office/drawing/2014/main" xmlns="" id="{6AC7A890-1F13-947B-955D-765338AFEBC8}"/>
                </a:ext>
              </a:extLst>
            </p:cNvPr>
            <p:cNvPicPr>
              <a:picLocks noChangeAspect="1"/>
            </p:cNvPicPr>
            <p:nvPr/>
          </p:nvPicPr>
          <p:blipFill>
            <a:blip r:embed="rId4"/>
            <a:stretch>
              <a:fillRect/>
            </a:stretch>
          </p:blipFill>
          <p:spPr>
            <a:xfrm>
              <a:off x="6536424" y="1865471"/>
              <a:ext cx="4738265" cy="2829531"/>
            </a:xfrm>
            <a:prstGeom prst="rect">
              <a:avLst/>
            </a:prstGeom>
          </p:spPr>
        </p:pic>
        <p:sp>
          <p:nvSpPr>
            <p:cNvPr id="17" name="Oval 16">
              <a:extLst>
                <a:ext uri="{FF2B5EF4-FFF2-40B4-BE49-F238E27FC236}">
                  <a16:creationId xmlns:a16="http://schemas.microsoft.com/office/drawing/2014/main" xmlns="" id="{85FF8C9B-442D-5D74-EB44-C848F6823FDA}"/>
                </a:ext>
              </a:extLst>
            </p:cNvPr>
            <p:cNvSpPr/>
            <p:nvPr/>
          </p:nvSpPr>
          <p:spPr>
            <a:xfrm>
              <a:off x="6755091" y="1952425"/>
              <a:ext cx="526423" cy="248894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98E317DD-4631-A3FA-4D2F-7D9FC7A74BB8}"/>
                </a:ext>
              </a:extLst>
            </p:cNvPr>
            <p:cNvSpPr txBox="1"/>
            <p:nvPr/>
          </p:nvSpPr>
          <p:spPr>
            <a:xfrm>
              <a:off x="7203440" y="1982628"/>
              <a:ext cx="870397" cy="369332"/>
            </a:xfrm>
            <a:prstGeom prst="rect">
              <a:avLst/>
            </a:prstGeom>
            <a:noFill/>
          </p:spPr>
          <p:txBody>
            <a:bodyPr wrap="square" rtlCol="0">
              <a:spAutoFit/>
            </a:bodyPr>
            <a:lstStyle/>
            <a:p>
              <a:r>
                <a:rPr lang="en-US" dirty="0"/>
                <a:t>K = 2</a:t>
              </a:r>
            </a:p>
          </p:txBody>
        </p:sp>
      </p:grpSp>
      <p:sp>
        <p:nvSpPr>
          <p:cNvPr id="11" name="TextBox 10">
            <a:extLst>
              <a:ext uri="{FF2B5EF4-FFF2-40B4-BE49-F238E27FC236}">
                <a16:creationId xmlns:a16="http://schemas.microsoft.com/office/drawing/2014/main" xmlns="" id="{2891D211-3FEA-45B9-5DBF-0DF1401140A5}"/>
              </a:ext>
            </a:extLst>
          </p:cNvPr>
          <p:cNvSpPr txBox="1"/>
          <p:nvPr/>
        </p:nvSpPr>
        <p:spPr>
          <a:xfrm>
            <a:off x="325997" y="1860409"/>
            <a:ext cx="10903716" cy="369332"/>
          </a:xfrm>
          <a:prstGeom prst="rect">
            <a:avLst/>
          </a:prstGeom>
          <a:noFill/>
        </p:spPr>
        <p:txBody>
          <a:bodyPr wrap="square" rtlCol="0">
            <a:spAutoFit/>
          </a:bodyPr>
          <a:lstStyle/>
          <a:p>
            <a:r>
              <a:rPr lang="en-US" sz="1800" dirty="0">
                <a:solidFill>
                  <a:srgbClr val="000000"/>
                </a:solidFill>
              </a:rPr>
              <a:t>Energy plant metrics were grouped into ‘k’ clusters based on </a:t>
            </a:r>
            <a:r>
              <a:rPr lang="en-US" sz="1800" dirty="0" err="1">
                <a:solidFill>
                  <a:srgbClr val="000000"/>
                </a:solidFill>
              </a:rPr>
              <a:t>sklearn’s</a:t>
            </a:r>
            <a:r>
              <a:rPr lang="en-US" sz="1800" dirty="0">
                <a:solidFill>
                  <a:srgbClr val="000000"/>
                </a:solidFill>
              </a:rPr>
              <a:t> evaluation metrics for unknown labels.</a:t>
            </a:r>
            <a:endParaRPr lang="en-SG" dirty="0">
              <a:solidFill>
                <a:srgbClr val="000000"/>
              </a:solidFill>
            </a:endParaRPr>
          </a:p>
        </p:txBody>
      </p:sp>
    </p:spTree>
    <p:extLst>
      <p:ext uri="{BB962C8B-B14F-4D97-AF65-F5344CB8AC3E}">
        <p14:creationId xmlns:p14="http://schemas.microsoft.com/office/powerpoint/2010/main" val="25942084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atter chart&#10;&#10;Description automatically generated">
            <a:extLst>
              <a:ext uri="{FF2B5EF4-FFF2-40B4-BE49-F238E27FC236}">
                <a16:creationId xmlns:a16="http://schemas.microsoft.com/office/drawing/2014/main" xmlns="" id="{9C9C0B7D-E118-115D-29F3-CB7B8412E3DF}"/>
              </a:ext>
            </a:extLst>
          </p:cNvPr>
          <p:cNvPicPr>
            <a:picLocks noChangeAspect="1"/>
          </p:cNvPicPr>
          <p:nvPr/>
        </p:nvPicPr>
        <p:blipFill>
          <a:blip r:embed="rId3"/>
          <a:stretch>
            <a:fillRect/>
          </a:stretch>
        </p:blipFill>
        <p:spPr>
          <a:xfrm>
            <a:off x="365186" y="1886010"/>
            <a:ext cx="7772400" cy="460271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p:txBody>
          <a:bodyPr>
            <a:normAutofit/>
          </a:bodyPr>
          <a:lstStyle/>
          <a:p>
            <a:r>
              <a:rPr lang="en-SG" sz="2800" dirty="0"/>
              <a:t>Operators show a distinct segregation based on their uptime performance.</a:t>
            </a:r>
          </a:p>
        </p:txBody>
      </p:sp>
      <p:sp>
        <p:nvSpPr>
          <p:cNvPr id="11" name="Content Placeholder 5">
            <a:extLst>
              <a:ext uri="{FF2B5EF4-FFF2-40B4-BE49-F238E27FC236}">
                <a16:creationId xmlns:a16="http://schemas.microsoft.com/office/drawing/2014/main" xmlns="" id="{9A0BA9F6-2D23-498F-F726-560FC1BB2877}"/>
              </a:ext>
            </a:extLst>
          </p:cNvPr>
          <p:cNvSpPr>
            <a:spLocks noGrp="1"/>
          </p:cNvSpPr>
          <p:nvPr>
            <p:ph idx="1"/>
          </p:nvPr>
        </p:nvSpPr>
        <p:spPr>
          <a:xfrm>
            <a:off x="8191500" y="1920834"/>
            <a:ext cx="3581400" cy="4341924"/>
          </a:xfrm>
        </p:spPr>
        <p:txBody>
          <a:bodyPr>
            <a:normAutofit/>
          </a:bodyPr>
          <a:lstStyle/>
          <a:p>
            <a:r>
              <a:rPr lang="en-US" sz="2000" b="1" dirty="0"/>
              <a:t>Bigger is better and also more productive. </a:t>
            </a:r>
            <a:endParaRPr lang="en-US" sz="2000" dirty="0"/>
          </a:p>
          <a:p>
            <a:r>
              <a:rPr lang="en-US" sz="2000" b="1" dirty="0"/>
              <a:t>Both ends of the performance spectrum are dominated by small players.</a:t>
            </a:r>
            <a:r>
              <a:rPr lang="en-US" sz="2000" dirty="0"/>
              <a:t> Larger players are more diversified and hence produce stable results</a:t>
            </a:r>
          </a:p>
          <a:p>
            <a:r>
              <a:rPr lang="en-US" sz="2000" b="1" dirty="0"/>
              <a:t>Cluster 1 </a:t>
            </a:r>
            <a:r>
              <a:rPr lang="en-US" sz="2000" b="1" dirty="0" smtClean="0"/>
              <a:t>(in teal</a:t>
            </a:r>
            <a:r>
              <a:rPr lang="en-US" sz="2000" b="1" dirty="0"/>
              <a:t>) is more favorable as an investment opportunity</a:t>
            </a:r>
          </a:p>
          <a:p>
            <a:r>
              <a:rPr lang="en-US" sz="2000" dirty="0"/>
              <a:t>Each company is made up of a portfolio of plants hence the color gradient </a:t>
            </a:r>
          </a:p>
          <a:p>
            <a:endParaRPr lang="en-US" sz="2000" dirty="0"/>
          </a:p>
          <a:p>
            <a:endParaRPr lang="en-US" sz="2000" dirty="0"/>
          </a:p>
        </p:txBody>
      </p:sp>
      <p:pic>
        <p:nvPicPr>
          <p:cNvPr id="29" name="Picture 28" descr="Graphical user interface, application&#10;&#10;Description automatically generated">
            <a:extLst>
              <a:ext uri="{FF2B5EF4-FFF2-40B4-BE49-F238E27FC236}">
                <a16:creationId xmlns:a16="http://schemas.microsoft.com/office/drawing/2014/main" xmlns="" id="{EDC8FA12-835E-A7D5-AF28-4E8B89FD1A97}"/>
              </a:ext>
            </a:extLst>
          </p:cNvPr>
          <p:cNvPicPr>
            <a:picLocks noChangeAspect="1"/>
          </p:cNvPicPr>
          <p:nvPr/>
        </p:nvPicPr>
        <p:blipFill>
          <a:blip r:embed="rId4"/>
          <a:stretch>
            <a:fillRect/>
          </a:stretch>
        </p:blipFill>
        <p:spPr>
          <a:xfrm>
            <a:off x="6538822" y="4322821"/>
            <a:ext cx="1598763" cy="1844727"/>
          </a:xfrm>
          <a:prstGeom prst="rect">
            <a:avLst/>
          </a:prstGeom>
        </p:spPr>
      </p:pic>
    </p:spTree>
    <p:extLst>
      <p:ext uri="{BB962C8B-B14F-4D97-AF65-F5344CB8AC3E}">
        <p14:creationId xmlns:p14="http://schemas.microsoft.com/office/powerpoint/2010/main" val="4651613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23</a:t>
            </a:fld>
            <a:endParaRPr lang="en-US" noProof="0" dirty="0"/>
          </a:p>
        </p:txBody>
      </p:sp>
      <p:sp>
        <p:nvSpPr>
          <p:cNvPr id="3" name="Title 2"/>
          <p:cNvSpPr>
            <a:spLocks noGrp="1"/>
          </p:cNvSpPr>
          <p:nvPr>
            <p:ph type="title"/>
          </p:nvPr>
        </p:nvSpPr>
        <p:spPr/>
        <p:txBody>
          <a:bodyPr>
            <a:normAutofit/>
          </a:bodyPr>
          <a:lstStyle/>
          <a:p>
            <a:r>
              <a:rPr lang="en-SG" sz="2800" dirty="0"/>
              <a:t>Operators with higher uptime use taller and bigger turbines</a:t>
            </a:r>
          </a:p>
        </p:txBody>
      </p:sp>
      <p:sp>
        <p:nvSpPr>
          <p:cNvPr id="11" name="Content Placeholder 5">
            <a:extLst>
              <a:ext uri="{FF2B5EF4-FFF2-40B4-BE49-F238E27FC236}">
                <a16:creationId xmlns:a16="http://schemas.microsoft.com/office/drawing/2014/main" xmlns="" id="{9A0BA9F6-2D23-498F-F726-560FC1BB2877}"/>
              </a:ext>
            </a:extLst>
          </p:cNvPr>
          <p:cNvSpPr>
            <a:spLocks noGrp="1"/>
          </p:cNvSpPr>
          <p:nvPr>
            <p:ph idx="1"/>
          </p:nvPr>
        </p:nvSpPr>
        <p:spPr>
          <a:xfrm>
            <a:off x="8191500" y="1825625"/>
            <a:ext cx="3281030" cy="4113262"/>
          </a:xfrm>
        </p:spPr>
        <p:txBody>
          <a:bodyPr>
            <a:normAutofit/>
          </a:bodyPr>
          <a:lstStyle/>
          <a:p>
            <a:r>
              <a:rPr lang="en-US" sz="2000" b="1" dirty="0"/>
              <a:t>Bigger turbines are better and more productive. </a:t>
            </a:r>
            <a:r>
              <a:rPr lang="en-US" sz="2000" dirty="0"/>
              <a:t>There is a clear correlation between turbine size and uptime.</a:t>
            </a:r>
          </a:p>
        </p:txBody>
      </p:sp>
      <p:pic>
        <p:nvPicPr>
          <p:cNvPr id="8" name="Picture 7" descr="Chart, scatter chart&#10;&#10;Description automatically generated">
            <a:extLst>
              <a:ext uri="{FF2B5EF4-FFF2-40B4-BE49-F238E27FC236}">
                <a16:creationId xmlns:a16="http://schemas.microsoft.com/office/drawing/2014/main" xmlns="" id="{8160E8AD-0AAA-5C8B-6677-6CEA5A6883B7}"/>
              </a:ext>
            </a:extLst>
          </p:cNvPr>
          <p:cNvPicPr>
            <a:picLocks noChangeAspect="1"/>
          </p:cNvPicPr>
          <p:nvPr/>
        </p:nvPicPr>
        <p:blipFill>
          <a:blip r:embed="rId2"/>
          <a:stretch>
            <a:fillRect/>
          </a:stretch>
        </p:blipFill>
        <p:spPr>
          <a:xfrm>
            <a:off x="487787" y="1847302"/>
            <a:ext cx="7772400" cy="4641425"/>
          </a:xfrm>
          <a:prstGeom prst="rect">
            <a:avLst/>
          </a:prstGeom>
        </p:spPr>
      </p:pic>
    </p:spTree>
    <p:extLst>
      <p:ext uri="{BB962C8B-B14F-4D97-AF65-F5344CB8AC3E}">
        <p14:creationId xmlns:p14="http://schemas.microsoft.com/office/powerpoint/2010/main" val="35987467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37A7C323-F7BB-FC43-8131-275AA7C3E0AE}"/>
              </a:ext>
            </a:extLst>
          </p:cNvPr>
          <p:cNvPicPr>
            <a:picLocks noChangeAspect="1"/>
          </p:cNvPicPr>
          <p:nvPr/>
        </p:nvPicPr>
        <p:blipFill>
          <a:blip r:embed="rId3"/>
          <a:stretch>
            <a:fillRect/>
          </a:stretch>
        </p:blipFill>
        <p:spPr>
          <a:xfrm>
            <a:off x="419099" y="1825623"/>
            <a:ext cx="4408082" cy="341270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24</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an amalgamation of plant features.</a:t>
            </a:r>
          </a:p>
        </p:txBody>
      </p:sp>
      <p:pic>
        <p:nvPicPr>
          <p:cNvPr id="8" name="Content Placeholder 7">
            <a:extLst>
              <a:ext uri="{FF2B5EF4-FFF2-40B4-BE49-F238E27FC236}">
                <a16:creationId xmlns:a16="http://schemas.microsoft.com/office/drawing/2014/main" xmlns="" id="{BAEEC7F3-760E-0E3C-D3AF-5C7D17260454}"/>
              </a:ext>
            </a:extLst>
          </p:cNvPr>
          <p:cNvPicPr>
            <a:picLocks noGrp="1" noChangeAspect="1"/>
          </p:cNvPicPr>
          <p:nvPr>
            <p:ph idx="1"/>
          </p:nvPr>
        </p:nvPicPr>
        <p:blipFill>
          <a:blip r:embed="rId4"/>
          <a:stretch>
            <a:fillRect/>
          </a:stretch>
        </p:blipFill>
        <p:spPr>
          <a:xfrm>
            <a:off x="5826913" y="1825624"/>
            <a:ext cx="4818869" cy="3412707"/>
          </a:xfrm>
          <a:prstGeom prst="rect">
            <a:avLst/>
          </a:prstGeom>
        </p:spPr>
      </p:pic>
      <p:sp>
        <p:nvSpPr>
          <p:cNvPr id="10" name="Content Placeholder 5">
            <a:extLst>
              <a:ext uri="{FF2B5EF4-FFF2-40B4-BE49-F238E27FC236}">
                <a16:creationId xmlns:a16="http://schemas.microsoft.com/office/drawing/2014/main" xmlns="" id="{6E6179E7-42C9-DB84-2C3E-5A072F56CD5F}"/>
              </a:ext>
            </a:extLst>
          </p:cNvPr>
          <p:cNvSpPr txBox="1">
            <a:spLocks/>
          </p:cNvSpPr>
          <p:nvPr/>
        </p:nvSpPr>
        <p:spPr>
          <a:xfrm>
            <a:off x="512553" y="5300916"/>
            <a:ext cx="10841247" cy="1187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weaker cluster (0) tends to have </a:t>
            </a:r>
            <a:r>
              <a:rPr lang="en-US" sz="2000" b="1" dirty="0"/>
              <a:t>more plants that have been operationally longer</a:t>
            </a:r>
            <a:r>
              <a:rPr lang="en-US" sz="2000" dirty="0"/>
              <a:t> and hence not running as often to its stated capacity</a:t>
            </a:r>
          </a:p>
          <a:p>
            <a:r>
              <a:rPr lang="en-US" sz="2000" dirty="0"/>
              <a:t>The weaker cluster (0) also tends to have a </a:t>
            </a:r>
            <a:r>
              <a:rPr lang="en-US" sz="2000" b="1" dirty="0"/>
              <a:t>slight variation in efficiency</a:t>
            </a:r>
          </a:p>
          <a:p>
            <a:endParaRPr lang="en-US" sz="2000" dirty="0"/>
          </a:p>
        </p:txBody>
      </p:sp>
      <p:sp>
        <p:nvSpPr>
          <p:cNvPr id="13" name="Oval 12">
            <a:extLst>
              <a:ext uri="{FF2B5EF4-FFF2-40B4-BE49-F238E27FC236}">
                <a16:creationId xmlns:a16="http://schemas.microsoft.com/office/drawing/2014/main" xmlns="" id="{D1B0A427-5C85-F6ED-A3A3-05D5CE71E356}"/>
              </a:ext>
            </a:extLst>
          </p:cNvPr>
          <p:cNvSpPr/>
          <p:nvPr/>
        </p:nvSpPr>
        <p:spPr>
          <a:xfrm rot="16200000">
            <a:off x="1526953" y="1426852"/>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xmlns="" id="{4CEBDEEC-1B0A-4EE1-69E0-8172662F931E}"/>
              </a:ext>
            </a:extLst>
          </p:cNvPr>
          <p:cNvSpPr txBox="1"/>
          <p:nvPr/>
        </p:nvSpPr>
        <p:spPr>
          <a:xfrm>
            <a:off x="1811697" y="2689795"/>
            <a:ext cx="1622886" cy="1077218"/>
          </a:xfrm>
          <a:prstGeom prst="rect">
            <a:avLst/>
          </a:prstGeom>
          <a:noFill/>
        </p:spPr>
        <p:txBody>
          <a:bodyPr wrap="square" rtlCol="0">
            <a:spAutoFit/>
          </a:bodyPr>
          <a:lstStyle/>
          <a:p>
            <a:r>
              <a:rPr lang="en-US" sz="1600" dirty="0">
                <a:solidFill>
                  <a:srgbClr val="000000"/>
                </a:solidFill>
              </a:rPr>
              <a:t>Most of the plants have been operational 9 years or older</a:t>
            </a:r>
          </a:p>
        </p:txBody>
      </p:sp>
      <p:sp>
        <p:nvSpPr>
          <p:cNvPr id="15" name="TextBox 14">
            <a:extLst>
              <a:ext uri="{FF2B5EF4-FFF2-40B4-BE49-F238E27FC236}">
                <a16:creationId xmlns:a16="http://schemas.microsoft.com/office/drawing/2014/main" xmlns="" id="{E1C1526B-67B2-0E37-6551-C9CDA4ED513E}"/>
              </a:ext>
            </a:extLst>
          </p:cNvPr>
          <p:cNvSpPr txBox="1"/>
          <p:nvPr/>
        </p:nvSpPr>
        <p:spPr>
          <a:xfrm>
            <a:off x="8511554" y="3272857"/>
            <a:ext cx="1868749" cy="830997"/>
          </a:xfrm>
          <a:prstGeom prst="rect">
            <a:avLst/>
          </a:prstGeom>
          <a:noFill/>
        </p:spPr>
        <p:txBody>
          <a:bodyPr wrap="square" rtlCol="0">
            <a:spAutoFit/>
          </a:bodyPr>
          <a:lstStyle/>
          <a:p>
            <a:r>
              <a:rPr lang="en-US" sz="1600" dirty="0">
                <a:solidFill>
                  <a:srgbClr val="000000"/>
                </a:solidFill>
              </a:rPr>
              <a:t>Cluster 1 has little to no variation in efficiency</a:t>
            </a:r>
          </a:p>
        </p:txBody>
      </p:sp>
      <p:sp>
        <p:nvSpPr>
          <p:cNvPr id="16" name="Oval 15">
            <a:extLst>
              <a:ext uri="{FF2B5EF4-FFF2-40B4-BE49-F238E27FC236}">
                <a16:creationId xmlns:a16="http://schemas.microsoft.com/office/drawing/2014/main" xmlns="" id="{4380197E-7D10-89BF-1F58-60C44ABAC100}"/>
              </a:ext>
            </a:extLst>
          </p:cNvPr>
          <p:cNvSpPr/>
          <p:nvPr/>
        </p:nvSpPr>
        <p:spPr>
          <a:xfrm rot="16200000">
            <a:off x="9248074" y="2009914"/>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Partner Selection &amp; Investment Plan</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25</a:t>
            </a:fld>
            <a:endParaRPr lang="en-US" dirty="0"/>
          </a:p>
        </p:txBody>
      </p:sp>
    </p:spTree>
    <p:extLst>
      <p:ext uri="{BB962C8B-B14F-4D97-AF65-F5344CB8AC3E}">
        <p14:creationId xmlns:p14="http://schemas.microsoft.com/office/powerpoint/2010/main" val="24242321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xmlns="" id="{D966F852-7637-404E-8FCA-D1D59E6CA4B0}"/>
              </a:ext>
            </a:extLst>
          </p:cNvPr>
          <p:cNvSpPr>
            <a:spLocks noGrp="1"/>
          </p:cNvSpPr>
          <p:nvPr>
            <p:ph type="body" idx="49"/>
          </p:nvPr>
        </p:nvSpPr>
        <p:spPr>
          <a:xfrm>
            <a:off x="419100" y="2040168"/>
            <a:ext cx="10668000" cy="615645"/>
          </a:xfrm>
        </p:spPr>
        <p:txBody>
          <a:bodyPr>
            <a:normAutofit/>
          </a:bodyPr>
          <a:lstStyle/>
          <a:p>
            <a:pPr marL="285750" indent="-285750">
              <a:lnSpc>
                <a:spcPct val="100000"/>
              </a:lnSpc>
              <a:spcBef>
                <a:spcPts val="0"/>
              </a:spcBef>
              <a:buFont typeface="Arial" panose="020B0604020202020204" pitchFamily="34" charset="0"/>
              <a:buChar char="•"/>
            </a:pPr>
            <a:r>
              <a:rPr lang="en-US" sz="2000" b="0" i="0" dirty="0">
                <a:solidFill>
                  <a:srgbClr val="000000"/>
                </a:solidFill>
              </a:rPr>
              <a:t>Deals ranged from USD250m - USD1.5b for wind farm capacity of 300 - 600 MW</a:t>
            </a:r>
          </a:p>
        </p:txBody>
      </p:sp>
      <p:sp>
        <p:nvSpPr>
          <p:cNvPr id="9" name="Text Placeholder 8">
            <a:extLst>
              <a:ext uri="{FF2B5EF4-FFF2-40B4-BE49-F238E27FC236}">
                <a16:creationId xmlns:a16="http://schemas.microsoft.com/office/drawing/2014/main" xmlns="" id="{C2738F0A-BCFB-484B-B7DA-199E69F14259}"/>
              </a:ext>
            </a:extLst>
          </p:cNvPr>
          <p:cNvSpPr>
            <a:spLocks noGrp="1"/>
          </p:cNvSpPr>
          <p:nvPr>
            <p:ph type="body" sz="quarter" idx="25"/>
          </p:nvPr>
        </p:nvSpPr>
        <p:spPr/>
        <p:txBody>
          <a:bodyPr/>
          <a:lstStyle/>
          <a:p>
            <a:r>
              <a:rPr lang="en-US" dirty="0">
                <a:solidFill>
                  <a:schemeClr val="tx2"/>
                </a:solidFill>
                <a:latin typeface="+mj-lt"/>
              </a:rPr>
              <a:t>2019</a:t>
            </a:r>
          </a:p>
        </p:txBody>
      </p:sp>
      <p:sp>
        <p:nvSpPr>
          <p:cNvPr id="10" name="Text Placeholder 9">
            <a:extLst>
              <a:ext uri="{FF2B5EF4-FFF2-40B4-BE49-F238E27FC236}">
                <a16:creationId xmlns:a16="http://schemas.microsoft.com/office/drawing/2014/main" xmlns="" id="{B48F0B22-ACAA-4D8F-94CD-BA2E30D39D60}"/>
              </a:ext>
            </a:extLst>
          </p:cNvPr>
          <p:cNvSpPr>
            <a:spLocks noGrp="1"/>
          </p:cNvSpPr>
          <p:nvPr>
            <p:ph type="body" idx="32"/>
          </p:nvPr>
        </p:nvSpPr>
        <p:spPr/>
        <p:txBody>
          <a:bodyPr/>
          <a:lstStyle/>
          <a:p>
            <a:r>
              <a:rPr lang="en-US" dirty="0"/>
              <a:t>April</a:t>
            </a:r>
          </a:p>
        </p:txBody>
      </p:sp>
      <p:sp>
        <p:nvSpPr>
          <p:cNvPr id="7" name="Text Placeholder 6">
            <a:extLst>
              <a:ext uri="{FF2B5EF4-FFF2-40B4-BE49-F238E27FC236}">
                <a16:creationId xmlns:a16="http://schemas.microsoft.com/office/drawing/2014/main" xmlns="" id="{6885731A-F3C3-4B02-BF16-704EEF0F887A}"/>
              </a:ext>
            </a:extLst>
          </p:cNvPr>
          <p:cNvSpPr>
            <a:spLocks noGrp="1"/>
          </p:cNvSpPr>
          <p:nvPr>
            <p:ph type="body" idx="1"/>
          </p:nvPr>
        </p:nvSpPr>
        <p:spPr/>
        <p:txBody>
          <a:bodyPr>
            <a:normAutofit/>
          </a:bodyPr>
          <a:lstStyle/>
          <a:p>
            <a:r>
              <a:rPr lang="en-US" dirty="0"/>
              <a:t>USD773m</a:t>
            </a:r>
          </a:p>
        </p:txBody>
      </p:sp>
      <p:sp>
        <p:nvSpPr>
          <p:cNvPr id="8" name="Text Placeholder 7">
            <a:extLst>
              <a:ext uri="{FF2B5EF4-FFF2-40B4-BE49-F238E27FC236}">
                <a16:creationId xmlns:a16="http://schemas.microsoft.com/office/drawing/2014/main" xmlns="" id="{8E3E46FC-F5F9-4A10-BB16-EF6F235E39C9}"/>
              </a:ext>
            </a:extLst>
          </p:cNvPr>
          <p:cNvSpPr>
            <a:spLocks noGrp="1"/>
          </p:cNvSpPr>
          <p:nvPr>
            <p:ph type="body" sz="quarter" idx="13"/>
          </p:nvPr>
        </p:nvSpPr>
        <p:spPr/>
        <p:txBody>
          <a:bodyPr>
            <a:noAutofit/>
          </a:bodyPr>
          <a:lstStyle/>
          <a:p>
            <a:r>
              <a:rPr lang="en-US" sz="1400" dirty="0"/>
              <a:t>NextEra Energy Partners acquired </a:t>
            </a:r>
            <a:r>
              <a:rPr lang="en-US" sz="1400" b="1" dirty="0"/>
              <a:t>391MW</a:t>
            </a:r>
            <a:r>
              <a:rPr lang="en-US" sz="1400" dirty="0"/>
              <a:t> capacity wind farm from Brookfield Renewable.</a:t>
            </a:r>
          </a:p>
        </p:txBody>
      </p:sp>
      <p:sp>
        <p:nvSpPr>
          <p:cNvPr id="17" name="Text Placeholder 16">
            <a:extLst>
              <a:ext uri="{FF2B5EF4-FFF2-40B4-BE49-F238E27FC236}">
                <a16:creationId xmlns:a16="http://schemas.microsoft.com/office/drawing/2014/main" xmlns="" id="{5EB63A93-33A9-457F-A398-C5075BCA6F92}"/>
              </a:ext>
            </a:extLst>
          </p:cNvPr>
          <p:cNvSpPr>
            <a:spLocks noGrp="1"/>
          </p:cNvSpPr>
          <p:nvPr>
            <p:ph type="body" sz="quarter" idx="39"/>
          </p:nvPr>
        </p:nvSpPr>
        <p:spPr/>
        <p:txBody>
          <a:bodyPr/>
          <a:lstStyle/>
          <a:p>
            <a:r>
              <a:rPr lang="en-US" dirty="0">
                <a:solidFill>
                  <a:schemeClr val="tx2"/>
                </a:solidFill>
                <a:latin typeface="+mj-lt"/>
              </a:rPr>
              <a:t>2022 </a:t>
            </a:r>
          </a:p>
        </p:txBody>
      </p:sp>
      <p:sp>
        <p:nvSpPr>
          <p:cNvPr id="18" name="Text Placeholder 17">
            <a:extLst>
              <a:ext uri="{FF2B5EF4-FFF2-40B4-BE49-F238E27FC236}">
                <a16:creationId xmlns:a16="http://schemas.microsoft.com/office/drawing/2014/main" xmlns="" id="{1EABB9F3-E207-4E7F-84F4-A6371EAFF2EA}"/>
              </a:ext>
            </a:extLst>
          </p:cNvPr>
          <p:cNvSpPr>
            <a:spLocks noGrp="1"/>
          </p:cNvSpPr>
          <p:nvPr>
            <p:ph type="body" idx="40"/>
          </p:nvPr>
        </p:nvSpPr>
        <p:spPr/>
        <p:txBody>
          <a:bodyPr/>
          <a:lstStyle/>
          <a:p>
            <a:r>
              <a:rPr lang="en-US" dirty="0"/>
              <a:t>September</a:t>
            </a:r>
          </a:p>
        </p:txBody>
      </p:sp>
      <p:sp>
        <p:nvSpPr>
          <p:cNvPr id="15" name="Text Placeholder 14">
            <a:extLst>
              <a:ext uri="{FF2B5EF4-FFF2-40B4-BE49-F238E27FC236}">
                <a16:creationId xmlns:a16="http://schemas.microsoft.com/office/drawing/2014/main" xmlns="" id="{364D3A41-4200-4390-8FD8-6FD5F771583E}"/>
              </a:ext>
            </a:extLst>
          </p:cNvPr>
          <p:cNvSpPr>
            <a:spLocks noGrp="1"/>
          </p:cNvSpPr>
          <p:nvPr>
            <p:ph type="body" idx="37"/>
          </p:nvPr>
        </p:nvSpPr>
        <p:spPr/>
        <p:txBody>
          <a:bodyPr>
            <a:normAutofit/>
          </a:bodyPr>
          <a:lstStyle/>
          <a:p>
            <a:r>
              <a:rPr lang="en-US" dirty="0"/>
              <a:t>USD320m</a:t>
            </a:r>
          </a:p>
        </p:txBody>
      </p:sp>
      <p:sp>
        <p:nvSpPr>
          <p:cNvPr id="16" name="Text Placeholder 15">
            <a:extLst>
              <a:ext uri="{FF2B5EF4-FFF2-40B4-BE49-F238E27FC236}">
                <a16:creationId xmlns:a16="http://schemas.microsoft.com/office/drawing/2014/main" xmlns="" id="{3B17BE10-95BA-447C-A8AF-14CE0F562725}"/>
              </a:ext>
            </a:extLst>
          </p:cNvPr>
          <p:cNvSpPr>
            <a:spLocks noGrp="1"/>
          </p:cNvSpPr>
          <p:nvPr>
            <p:ph type="body" sz="quarter" idx="38"/>
          </p:nvPr>
        </p:nvSpPr>
        <p:spPr/>
        <p:txBody>
          <a:bodyPr>
            <a:normAutofit/>
          </a:bodyPr>
          <a:lstStyle/>
          <a:p>
            <a:r>
              <a:rPr lang="en-US" sz="1400" dirty="0"/>
              <a:t>Enbridge acquired wind and solar energy portfolio from Tri Global Energy.</a:t>
            </a:r>
          </a:p>
        </p:txBody>
      </p:sp>
      <p:sp>
        <p:nvSpPr>
          <p:cNvPr id="22" name="Text Placeholder 21">
            <a:extLst>
              <a:ext uri="{FF2B5EF4-FFF2-40B4-BE49-F238E27FC236}">
                <a16:creationId xmlns:a16="http://schemas.microsoft.com/office/drawing/2014/main" xmlns="" id="{3F9DDBCB-C684-4F8B-A03B-6466B18CCC00}"/>
              </a:ext>
            </a:extLst>
          </p:cNvPr>
          <p:cNvSpPr>
            <a:spLocks noGrp="1"/>
          </p:cNvSpPr>
          <p:nvPr>
            <p:ph type="body" idx="44"/>
          </p:nvPr>
        </p:nvSpPr>
        <p:spPr/>
        <p:txBody>
          <a:bodyPr/>
          <a:lstStyle/>
          <a:p>
            <a:r>
              <a:rPr lang="en-US" dirty="0"/>
              <a:t>October</a:t>
            </a:r>
          </a:p>
        </p:txBody>
      </p:sp>
      <p:sp>
        <p:nvSpPr>
          <p:cNvPr id="19" name="Text Placeholder 18">
            <a:extLst>
              <a:ext uri="{FF2B5EF4-FFF2-40B4-BE49-F238E27FC236}">
                <a16:creationId xmlns:a16="http://schemas.microsoft.com/office/drawing/2014/main" xmlns="" id="{8EB9393B-E309-45A6-8756-57C51D083CFE}"/>
              </a:ext>
            </a:extLst>
          </p:cNvPr>
          <p:cNvSpPr>
            <a:spLocks noGrp="1"/>
          </p:cNvSpPr>
          <p:nvPr>
            <p:ph type="body" idx="41"/>
          </p:nvPr>
        </p:nvSpPr>
        <p:spPr/>
        <p:txBody>
          <a:bodyPr/>
          <a:lstStyle/>
          <a:p>
            <a:r>
              <a:rPr lang="en-US" dirty="0"/>
              <a:t>USD277m </a:t>
            </a:r>
          </a:p>
        </p:txBody>
      </p:sp>
      <p:sp>
        <p:nvSpPr>
          <p:cNvPr id="20" name="Text Placeholder 19">
            <a:extLst>
              <a:ext uri="{FF2B5EF4-FFF2-40B4-BE49-F238E27FC236}">
                <a16:creationId xmlns:a16="http://schemas.microsoft.com/office/drawing/2014/main" xmlns="" id="{13E1E37E-D3EE-41DF-9201-3607EE7A6FDE}"/>
              </a:ext>
            </a:extLst>
          </p:cNvPr>
          <p:cNvSpPr>
            <a:spLocks noGrp="1"/>
          </p:cNvSpPr>
          <p:nvPr>
            <p:ph type="body" sz="quarter" idx="42"/>
          </p:nvPr>
        </p:nvSpPr>
        <p:spPr/>
        <p:txBody>
          <a:bodyPr>
            <a:normAutofit/>
          </a:bodyPr>
          <a:lstStyle/>
          <a:p>
            <a:r>
              <a:rPr lang="en-US" sz="1400" dirty="0"/>
              <a:t>InfraRed Capital acquired 49% stake in </a:t>
            </a:r>
            <a:r>
              <a:rPr lang="en-US" sz="1400" b="1" dirty="0"/>
              <a:t>551MW</a:t>
            </a:r>
            <a:r>
              <a:rPr lang="en-US" sz="1400" dirty="0"/>
              <a:t> capacity wind farm from Algonquin.</a:t>
            </a:r>
          </a:p>
          <a:p>
            <a:endParaRPr lang="en-US" sz="1400" b="1" dirty="0"/>
          </a:p>
        </p:txBody>
      </p:sp>
      <p:sp>
        <p:nvSpPr>
          <p:cNvPr id="26" name="Text Placeholder 25">
            <a:extLst>
              <a:ext uri="{FF2B5EF4-FFF2-40B4-BE49-F238E27FC236}">
                <a16:creationId xmlns:a16="http://schemas.microsoft.com/office/drawing/2014/main" xmlns="" id="{03CECE71-5FC5-491E-948F-D27764623B6A}"/>
              </a:ext>
            </a:extLst>
          </p:cNvPr>
          <p:cNvSpPr>
            <a:spLocks noGrp="1"/>
          </p:cNvSpPr>
          <p:nvPr>
            <p:ph type="body" idx="48"/>
          </p:nvPr>
        </p:nvSpPr>
        <p:spPr/>
        <p:txBody>
          <a:bodyPr/>
          <a:lstStyle/>
          <a:p>
            <a:r>
              <a:rPr lang="en-US" dirty="0"/>
              <a:t>November</a:t>
            </a:r>
          </a:p>
        </p:txBody>
      </p:sp>
      <p:sp>
        <p:nvSpPr>
          <p:cNvPr id="23" name="Text Placeholder 22">
            <a:extLst>
              <a:ext uri="{FF2B5EF4-FFF2-40B4-BE49-F238E27FC236}">
                <a16:creationId xmlns:a16="http://schemas.microsoft.com/office/drawing/2014/main" xmlns="" id="{7CE0EE1F-F135-460D-A41D-B8590BA15529}"/>
              </a:ext>
            </a:extLst>
          </p:cNvPr>
          <p:cNvSpPr>
            <a:spLocks noGrp="1"/>
          </p:cNvSpPr>
          <p:nvPr>
            <p:ph type="body" idx="45"/>
          </p:nvPr>
        </p:nvSpPr>
        <p:spPr/>
        <p:txBody>
          <a:bodyPr>
            <a:normAutofit/>
          </a:bodyPr>
          <a:lstStyle/>
          <a:p>
            <a:r>
              <a:rPr lang="en-US" dirty="0"/>
              <a:t>USD1.5b</a:t>
            </a:r>
          </a:p>
        </p:txBody>
      </p:sp>
      <p:sp>
        <p:nvSpPr>
          <p:cNvPr id="24" name="Text Placeholder 23">
            <a:extLst>
              <a:ext uri="{FF2B5EF4-FFF2-40B4-BE49-F238E27FC236}">
                <a16:creationId xmlns:a16="http://schemas.microsoft.com/office/drawing/2014/main" xmlns="" id="{55AD99B0-C6C9-4D5C-8AE7-BE7081DD2D1E}"/>
              </a:ext>
            </a:extLst>
          </p:cNvPr>
          <p:cNvSpPr>
            <a:spLocks noGrp="1"/>
          </p:cNvSpPr>
          <p:nvPr>
            <p:ph type="body" sz="quarter" idx="46"/>
          </p:nvPr>
        </p:nvSpPr>
        <p:spPr/>
        <p:txBody>
          <a:bodyPr>
            <a:normAutofit/>
          </a:bodyPr>
          <a:lstStyle/>
          <a:p>
            <a:r>
              <a:rPr lang="en-US" sz="1400" dirty="0"/>
              <a:t>NextEra Energy Partners acquired wind and solar energy portfolio from NextEra Energy Resources.</a:t>
            </a:r>
            <a:endParaRPr lang="en-US" sz="1400" b="1" dirty="0"/>
          </a:p>
        </p:txBody>
      </p:sp>
      <p:sp>
        <p:nvSpPr>
          <p:cNvPr id="14" name="Text Placeholder 13">
            <a:extLst>
              <a:ext uri="{FF2B5EF4-FFF2-40B4-BE49-F238E27FC236}">
                <a16:creationId xmlns:a16="http://schemas.microsoft.com/office/drawing/2014/main" xmlns="" id="{CB381EB7-5AD6-4E41-937C-9AB6F683A3ED}"/>
              </a:ext>
            </a:extLst>
          </p:cNvPr>
          <p:cNvSpPr>
            <a:spLocks noGrp="1"/>
          </p:cNvSpPr>
          <p:nvPr>
            <p:ph type="body" idx="36"/>
          </p:nvPr>
        </p:nvSpPr>
        <p:spPr/>
        <p:txBody>
          <a:bodyPr/>
          <a:lstStyle/>
          <a:p>
            <a:r>
              <a:rPr lang="en-US" dirty="0"/>
              <a:t>December</a:t>
            </a:r>
          </a:p>
        </p:txBody>
      </p:sp>
      <p:sp>
        <p:nvSpPr>
          <p:cNvPr id="11" name="Text Placeholder 10">
            <a:extLst>
              <a:ext uri="{FF2B5EF4-FFF2-40B4-BE49-F238E27FC236}">
                <a16:creationId xmlns:a16="http://schemas.microsoft.com/office/drawing/2014/main" xmlns="" id="{1AA062B9-B36C-456F-8653-7F1C9DDDA22F}"/>
              </a:ext>
            </a:extLst>
          </p:cNvPr>
          <p:cNvSpPr>
            <a:spLocks noGrp="1"/>
          </p:cNvSpPr>
          <p:nvPr>
            <p:ph type="body" idx="33"/>
          </p:nvPr>
        </p:nvSpPr>
        <p:spPr/>
        <p:txBody>
          <a:bodyPr/>
          <a:lstStyle/>
          <a:p>
            <a:r>
              <a:rPr lang="en-US" dirty="0"/>
              <a:t>USD250m</a:t>
            </a:r>
          </a:p>
        </p:txBody>
      </p:sp>
      <p:sp>
        <p:nvSpPr>
          <p:cNvPr id="12" name="Text Placeholder 11">
            <a:extLst>
              <a:ext uri="{FF2B5EF4-FFF2-40B4-BE49-F238E27FC236}">
                <a16:creationId xmlns:a16="http://schemas.microsoft.com/office/drawing/2014/main" xmlns="" id="{7819873B-BF5B-4AA1-8212-352CEDD7D491}"/>
              </a:ext>
            </a:extLst>
          </p:cNvPr>
          <p:cNvSpPr>
            <a:spLocks noGrp="1"/>
          </p:cNvSpPr>
          <p:nvPr>
            <p:ph type="body" sz="quarter" idx="34"/>
          </p:nvPr>
        </p:nvSpPr>
        <p:spPr/>
        <p:txBody>
          <a:bodyPr>
            <a:normAutofit/>
          </a:bodyPr>
          <a:lstStyle/>
          <a:p>
            <a:r>
              <a:rPr lang="en-US" sz="1400" dirty="0" err="1"/>
              <a:t>Boralex</a:t>
            </a:r>
            <a:r>
              <a:rPr lang="en-US" sz="1400" dirty="0"/>
              <a:t> acquired 50% stake in </a:t>
            </a:r>
            <a:r>
              <a:rPr lang="en-US" sz="1400" b="1" dirty="0"/>
              <a:t>447MW</a:t>
            </a:r>
            <a:r>
              <a:rPr lang="en-US" sz="1400" dirty="0"/>
              <a:t> capacity wind farm from EDF Renewables North America</a:t>
            </a:r>
          </a:p>
        </p:txBody>
      </p:sp>
      <p:sp>
        <p:nvSpPr>
          <p:cNvPr id="4" name="Slide Number Placeholder 3">
            <a:extLst>
              <a:ext uri="{FF2B5EF4-FFF2-40B4-BE49-F238E27FC236}">
                <a16:creationId xmlns:a16="http://schemas.microsoft.com/office/drawing/2014/main" xmlns="" id="{8D77D1DC-9AC7-4E07-A59D-7EFD6FD62D14}"/>
              </a:ext>
            </a:extLst>
          </p:cNvPr>
          <p:cNvSpPr>
            <a:spLocks noGrp="1"/>
          </p:cNvSpPr>
          <p:nvPr>
            <p:ph type="sldNum" sz="quarter" idx="12"/>
          </p:nvPr>
        </p:nvSpPr>
        <p:spPr/>
        <p:txBody>
          <a:bodyPr/>
          <a:lstStyle/>
          <a:p>
            <a:fld id="{D9BB3731-526F-4638-85F8-715D717FFC12}" type="slidenum">
              <a:rPr lang="en-US" smtClean="0"/>
              <a:t>26</a:t>
            </a:fld>
            <a:endParaRPr lang="en-US" dirty="0"/>
          </a:p>
        </p:txBody>
      </p:sp>
      <p:sp>
        <p:nvSpPr>
          <p:cNvPr id="25" name="Title 2"/>
          <p:cNvSpPr txBox="1">
            <a:spLocks/>
          </p:cNvSpPr>
          <p:nvPr/>
        </p:nvSpPr>
        <p:spPr>
          <a:xfrm>
            <a:off x="419100" y="365125"/>
            <a:ext cx="11353800" cy="1187811"/>
          </a:xfrm>
          <a:prstGeom prst="rect">
            <a:avLst/>
          </a:prstGeom>
        </p:spPr>
        <p:txBody>
          <a:bodyPr vert="horz" lIns="0" tIns="0" rIns="0" bIns="0" rtlCol="0" anchor="ctr"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pPr algn="l"/>
            <a:r>
              <a:rPr lang="en-US" sz="2800" dirty="0"/>
              <a:t>Past M&amp;A Activities</a:t>
            </a:r>
            <a:endParaRPr lang="en-SG" sz="2800" dirty="0"/>
          </a:p>
        </p:txBody>
      </p:sp>
    </p:spTree>
    <p:extLst>
      <p:ext uri="{BB962C8B-B14F-4D97-AF65-F5344CB8AC3E}">
        <p14:creationId xmlns:p14="http://schemas.microsoft.com/office/powerpoint/2010/main" val="32090057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27</a:t>
            </a:fld>
            <a:endParaRPr lang="en-US" noProof="0" dirty="0"/>
          </a:p>
        </p:txBody>
      </p:sp>
      <p:sp>
        <p:nvSpPr>
          <p:cNvPr id="3" name="Title 2"/>
          <p:cNvSpPr>
            <a:spLocks noGrp="1"/>
          </p:cNvSpPr>
          <p:nvPr>
            <p:ph type="title"/>
          </p:nvPr>
        </p:nvSpPr>
        <p:spPr/>
        <p:txBody>
          <a:bodyPr>
            <a:normAutofit/>
          </a:bodyPr>
          <a:lstStyle/>
          <a:p>
            <a:r>
              <a:rPr lang="en-SG" sz="2800" dirty="0"/>
              <a:t>Acquisition Evaluation Metrics Threshold </a:t>
            </a:r>
          </a:p>
        </p:txBody>
      </p:sp>
      <p:sp>
        <p:nvSpPr>
          <p:cNvPr id="4" name="Content Placeholder 3"/>
          <p:cNvSpPr>
            <a:spLocks noGrp="1"/>
          </p:cNvSpPr>
          <p:nvPr>
            <p:ph idx="1"/>
          </p:nvPr>
        </p:nvSpPr>
        <p:spPr>
          <a:xfrm>
            <a:off x="419100" y="2037600"/>
            <a:ext cx="11353800" cy="3901286"/>
          </a:xfrm>
        </p:spPr>
        <p:txBody>
          <a:bodyPr>
            <a:normAutofit/>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plants</a:t>
            </a:r>
          </a:p>
        </p:txBody>
      </p:sp>
    </p:spTree>
    <p:extLst>
      <p:ext uri="{BB962C8B-B14F-4D97-AF65-F5344CB8AC3E}">
        <p14:creationId xmlns:p14="http://schemas.microsoft.com/office/powerpoint/2010/main" val="21982262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28</a:t>
            </a:fld>
            <a:endParaRPr lang="en-US" noProof="0" dirty="0"/>
          </a:p>
        </p:txBody>
      </p:sp>
      <p:sp>
        <p:nvSpPr>
          <p:cNvPr id="3" name="Title 2"/>
          <p:cNvSpPr>
            <a:spLocks noGrp="1"/>
          </p:cNvSpPr>
          <p:nvPr>
            <p:ph type="title"/>
          </p:nvPr>
        </p:nvSpPr>
        <p:spPr/>
        <p:txBody>
          <a:bodyPr>
            <a:normAutofit/>
          </a:bodyPr>
          <a:lstStyle/>
          <a:p>
            <a:r>
              <a:rPr lang="en-SG" sz="2800" dirty="0"/>
              <a:t>Partner companies are selected based on higher uptime rate and lower consumption rate</a:t>
            </a:r>
          </a:p>
        </p:txBody>
      </p:sp>
      <p:sp>
        <p:nvSpPr>
          <p:cNvPr id="4" name="TextBox 3"/>
          <p:cNvSpPr txBox="1"/>
          <p:nvPr/>
        </p:nvSpPr>
        <p:spPr>
          <a:xfrm>
            <a:off x="3413760" y="1834341"/>
            <a:ext cx="5364480" cy="338554"/>
          </a:xfrm>
          <a:prstGeom prst="rect">
            <a:avLst/>
          </a:prstGeom>
          <a:noFill/>
        </p:spPr>
        <p:txBody>
          <a:bodyPr wrap="square" rtlCol="0">
            <a:spAutoFit/>
          </a:bodyPr>
          <a:lstStyle/>
          <a:p>
            <a:pPr algn="ctr"/>
            <a:r>
              <a:rPr lang="en-SG" sz="1600" b="1" dirty="0">
                <a:solidFill>
                  <a:srgbClr val="000000"/>
                </a:solidFill>
              </a:rPr>
              <a:t>Targets based on Consumption Rate vs. Uptime Rate</a:t>
            </a:r>
          </a:p>
        </p:txBody>
      </p:sp>
      <p:pic>
        <p:nvPicPr>
          <p:cNvPr id="6" name="Picture 5" descr="Chart, scatter chart&#10;&#10;Description automatically generated">
            <a:extLst>
              <a:ext uri="{FF2B5EF4-FFF2-40B4-BE49-F238E27FC236}">
                <a16:creationId xmlns:a16="http://schemas.microsoft.com/office/drawing/2014/main" xmlns="" id="{A84A6FE1-1251-7DEF-E569-C4AE4D8DED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988" y="2172895"/>
            <a:ext cx="5236059" cy="4269071"/>
          </a:xfrm>
          <a:prstGeom prst="rect">
            <a:avLst/>
          </a:prstGeom>
        </p:spPr>
      </p:pic>
      <p:pic>
        <p:nvPicPr>
          <p:cNvPr id="9" name="Picture 8" descr="Graphical user interface&#10;&#10;Description automatically generated">
            <a:extLst>
              <a:ext uri="{FF2B5EF4-FFF2-40B4-BE49-F238E27FC236}">
                <a16:creationId xmlns:a16="http://schemas.microsoft.com/office/drawing/2014/main" xmlns="" id="{FFF32D17-6D69-8E03-D34D-424335B09B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6387" y="2251477"/>
            <a:ext cx="1107767" cy="1435994"/>
          </a:xfrm>
          <a:prstGeom prst="rect">
            <a:avLst/>
          </a:prstGeom>
        </p:spPr>
      </p:pic>
      <p:sp>
        <p:nvSpPr>
          <p:cNvPr id="10" name="Content Placeholder 3">
            <a:extLst>
              <a:ext uri="{FF2B5EF4-FFF2-40B4-BE49-F238E27FC236}">
                <a16:creationId xmlns:a16="http://schemas.microsoft.com/office/drawing/2014/main" xmlns="" id="{A2D3431F-E101-FBDC-B5E9-5E6AFB2D0A49}"/>
              </a:ext>
            </a:extLst>
          </p:cNvPr>
          <p:cNvSpPr>
            <a:spLocks noGrp="1"/>
          </p:cNvSpPr>
          <p:nvPr>
            <p:ph idx="1"/>
          </p:nvPr>
        </p:nvSpPr>
        <p:spPr>
          <a:xfrm>
            <a:off x="7056782" y="2251476"/>
            <a:ext cx="4716117" cy="3687409"/>
          </a:xfrm>
        </p:spPr>
        <p:txBody>
          <a:bodyPr>
            <a:normAutofit fontScale="92500" lnSpcReduction="10000"/>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plants</a:t>
            </a:r>
          </a:p>
        </p:txBody>
      </p:sp>
    </p:spTree>
    <p:extLst>
      <p:ext uri="{BB962C8B-B14F-4D97-AF65-F5344CB8AC3E}">
        <p14:creationId xmlns:p14="http://schemas.microsoft.com/office/powerpoint/2010/main" val="24000786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p:txBody>
          <a:bodyPr>
            <a:normAutofit/>
          </a:bodyPr>
          <a:lstStyle/>
          <a:p>
            <a:r>
              <a:rPr lang="en-SG" sz="2800" dirty="0"/>
              <a:t>Shortlisted targets ranked based on average uptime</a:t>
            </a:r>
          </a:p>
        </p:txBody>
      </p:sp>
      <p:graphicFrame>
        <p:nvGraphicFramePr>
          <p:cNvPr id="7" name="Table 5">
            <a:extLst>
              <a:ext uri="{FF2B5EF4-FFF2-40B4-BE49-F238E27FC236}">
                <a16:creationId xmlns:a16="http://schemas.microsoft.com/office/drawing/2014/main" xmlns="" id="{B0C21888-2850-A6B6-B8BD-3135496BC854}"/>
              </a:ext>
            </a:extLst>
          </p:cNvPr>
          <p:cNvGraphicFramePr>
            <a:graphicFrameLocks noGrp="1"/>
          </p:cNvGraphicFramePr>
          <p:nvPr>
            <p:ph idx="1"/>
            <p:extLst>
              <p:ext uri="{D42A27DB-BD31-4B8C-83A1-F6EECF244321}">
                <p14:modId xmlns:p14="http://schemas.microsoft.com/office/powerpoint/2010/main" val="4075599819"/>
              </p:ext>
            </p:extLst>
          </p:nvPr>
        </p:nvGraphicFramePr>
        <p:xfrm>
          <a:off x="534786" y="1987607"/>
          <a:ext cx="10462291" cy="4315884"/>
        </p:xfrm>
        <a:graphic>
          <a:graphicData uri="http://schemas.openxmlformats.org/drawingml/2006/table">
            <a:tbl>
              <a:tblPr firstRow="1" bandRow="1">
                <a:tableStyleId>{073A0DAA-6AF3-43AB-8588-CEC1D06C72B9}</a:tableStyleId>
              </a:tblPr>
              <a:tblGrid>
                <a:gridCol w="854387">
                  <a:extLst>
                    <a:ext uri="{9D8B030D-6E8A-4147-A177-3AD203B41FA5}">
                      <a16:colId xmlns:a16="http://schemas.microsoft.com/office/drawing/2014/main" xmlns="" val="2783099012"/>
                    </a:ext>
                  </a:extLst>
                </a:gridCol>
                <a:gridCol w="2378192">
                  <a:extLst>
                    <a:ext uri="{9D8B030D-6E8A-4147-A177-3AD203B41FA5}">
                      <a16:colId xmlns:a16="http://schemas.microsoft.com/office/drawing/2014/main" xmlns="" val="3449394239"/>
                    </a:ext>
                  </a:extLst>
                </a:gridCol>
                <a:gridCol w="1095948">
                  <a:extLst>
                    <a:ext uri="{9D8B030D-6E8A-4147-A177-3AD203B41FA5}">
                      <a16:colId xmlns:a16="http://schemas.microsoft.com/office/drawing/2014/main" xmlns="" val="1667998720"/>
                    </a:ext>
                  </a:extLst>
                </a:gridCol>
                <a:gridCol w="2176758">
                  <a:extLst>
                    <a:ext uri="{9D8B030D-6E8A-4147-A177-3AD203B41FA5}">
                      <a16:colId xmlns:a16="http://schemas.microsoft.com/office/drawing/2014/main" xmlns="" val="20004"/>
                    </a:ext>
                  </a:extLst>
                </a:gridCol>
                <a:gridCol w="1462542">
                  <a:extLst>
                    <a:ext uri="{9D8B030D-6E8A-4147-A177-3AD203B41FA5}">
                      <a16:colId xmlns:a16="http://schemas.microsoft.com/office/drawing/2014/main" xmlns="" val="2040999581"/>
                    </a:ext>
                  </a:extLst>
                </a:gridCol>
                <a:gridCol w="1247232">
                  <a:extLst>
                    <a:ext uri="{9D8B030D-6E8A-4147-A177-3AD203B41FA5}">
                      <a16:colId xmlns:a16="http://schemas.microsoft.com/office/drawing/2014/main" xmlns="" val="2532590820"/>
                    </a:ext>
                  </a:extLst>
                </a:gridCol>
                <a:gridCol w="1247232">
                  <a:extLst>
                    <a:ext uri="{9D8B030D-6E8A-4147-A177-3AD203B41FA5}">
                      <a16:colId xmlns:a16="http://schemas.microsoft.com/office/drawing/2014/main" xmlns="" val="961815987"/>
                    </a:ext>
                  </a:extLst>
                </a:gridCol>
              </a:tblGrid>
              <a:tr h="606678">
                <a:tc>
                  <a:txBody>
                    <a:bodyPr/>
                    <a:lstStyle/>
                    <a:p>
                      <a:pPr algn="ctr"/>
                      <a:r>
                        <a:rPr lang="en-SG" sz="1400" dirty="0"/>
                        <a:t>Rank</a:t>
                      </a:r>
                      <a:endParaRPr lang="en-GB" sz="1400" dirty="0">
                        <a:solidFill>
                          <a:srgbClr val="000000"/>
                        </a:solidFill>
                      </a:endParaRPr>
                    </a:p>
                  </a:txBody>
                  <a:tcPr anchor="ctr"/>
                </a:tc>
                <a:tc>
                  <a:txBody>
                    <a:bodyPr/>
                    <a:lstStyle/>
                    <a:p>
                      <a:pPr algn="ctr"/>
                      <a:r>
                        <a:rPr lang="en-SG" sz="1400" dirty="0"/>
                        <a:t>Operator name</a:t>
                      </a:r>
                      <a:endParaRPr lang="en-GB" sz="1400" dirty="0">
                        <a:solidFill>
                          <a:srgbClr val="000000"/>
                        </a:solidFill>
                      </a:endParaRPr>
                    </a:p>
                  </a:txBody>
                  <a:tcPr anchor="ctr"/>
                </a:tc>
                <a:tc>
                  <a:txBody>
                    <a:bodyPr/>
                    <a:lstStyle/>
                    <a:p>
                      <a:pPr algn="ctr"/>
                      <a:r>
                        <a:rPr lang="en-SG" sz="1400" dirty="0"/>
                        <a:t>Total Farm Size </a:t>
                      </a:r>
                      <a:r>
                        <a:rPr lang="en-SG" sz="1400" b="0" dirty="0"/>
                        <a:t>(MW)</a:t>
                      </a:r>
                      <a:endParaRPr lang="en-GB" sz="1400" b="0" dirty="0">
                        <a:solidFill>
                          <a:srgbClr val="000000"/>
                        </a:solidFill>
                      </a:endParaRPr>
                    </a:p>
                  </a:txBody>
                  <a:tcPr anchor="ctr"/>
                </a:tc>
                <a:tc>
                  <a:txBody>
                    <a:bodyPr/>
                    <a:lstStyle/>
                    <a:p>
                      <a:pPr algn="ctr"/>
                      <a:r>
                        <a:rPr lang="en-GB" sz="1400" dirty="0">
                          <a:solidFill>
                            <a:schemeClr val="bg1"/>
                          </a:solidFill>
                        </a:rPr>
                        <a:t>Average Uptime</a:t>
                      </a:r>
                    </a:p>
                    <a:p>
                      <a:pPr algn="ctr"/>
                      <a:r>
                        <a:rPr lang="en-GB" sz="1400" b="0" dirty="0">
                          <a:solidFill>
                            <a:schemeClr val="bg1"/>
                          </a:solidFill>
                        </a:rPr>
                        <a:t>(MWh/MW)</a:t>
                      </a:r>
                    </a:p>
                    <a:p>
                      <a:pPr algn="ctr"/>
                      <a:r>
                        <a:rPr lang="en-GB" sz="1400" b="0" dirty="0">
                          <a:solidFill>
                            <a:schemeClr val="bg1"/>
                          </a:solidFill>
                        </a:rPr>
                        <a:t>Average: 2,711</a:t>
                      </a:r>
                    </a:p>
                  </a:txBody>
                  <a:tcPr anchor="ctr"/>
                </a:tc>
                <a:tc>
                  <a:txBody>
                    <a:bodyPr/>
                    <a:lstStyle/>
                    <a:p>
                      <a:pPr algn="ctr"/>
                      <a:r>
                        <a:rPr lang="en-GB" sz="1400" b="1" kern="1200" dirty="0">
                          <a:solidFill>
                            <a:schemeClr val="bg1"/>
                          </a:solidFill>
                          <a:latin typeface="+mn-lt"/>
                          <a:ea typeface="+mn-ea"/>
                          <a:cs typeface="+mn-cs"/>
                        </a:rPr>
                        <a:t>Average Uptime Rate</a:t>
                      </a:r>
                    </a:p>
                    <a:p>
                      <a:pPr algn="ctr"/>
                      <a:r>
                        <a:rPr lang="en-GB" sz="1400" b="0" kern="1200" dirty="0">
                          <a:solidFill>
                            <a:schemeClr val="bg1"/>
                          </a:solidFill>
                          <a:latin typeface="+mn-lt"/>
                          <a:ea typeface="+mn-ea"/>
                          <a:cs typeface="+mn-cs"/>
                        </a:rPr>
                        <a:t>Average: -2.06%</a:t>
                      </a:r>
                    </a:p>
                  </a:txBody>
                  <a:tcPr anchor="ctr"/>
                </a:tc>
                <a:tc>
                  <a:txBody>
                    <a:bodyPr/>
                    <a:lstStyle/>
                    <a:p>
                      <a:pPr algn="ctr"/>
                      <a:r>
                        <a:rPr lang="en-GB" sz="1400" b="1" kern="1200" dirty="0">
                          <a:solidFill>
                            <a:schemeClr val="bg1"/>
                          </a:solidFill>
                          <a:latin typeface="+mn-lt"/>
                          <a:ea typeface="+mn-ea"/>
                          <a:cs typeface="+mn-cs"/>
                        </a:rPr>
                        <a:t>Start Year</a:t>
                      </a:r>
                    </a:p>
                    <a:p>
                      <a:pPr algn="ctr"/>
                      <a:r>
                        <a:rPr lang="en-GB" sz="1400" b="0" kern="1200" dirty="0">
                          <a:solidFill>
                            <a:schemeClr val="bg1"/>
                          </a:solidFill>
                          <a:latin typeface="+mn-lt"/>
                          <a:ea typeface="+mn-ea"/>
                          <a:cs typeface="+mn-cs"/>
                        </a:rPr>
                        <a:t>Average: 2013</a:t>
                      </a:r>
                    </a:p>
                  </a:txBody>
                  <a:tcPr anchor="ctr"/>
                </a:tc>
                <a:tc>
                  <a:txBody>
                    <a:bodyPr/>
                    <a:lstStyle/>
                    <a:p>
                      <a:pPr algn="ctr"/>
                      <a:r>
                        <a:rPr lang="en-SG" sz="1400" dirty="0"/>
                        <a:t>Location</a:t>
                      </a:r>
                      <a:endParaRPr lang="en-GB" sz="1400" dirty="0">
                        <a:solidFill>
                          <a:srgbClr val="000000"/>
                        </a:solidFill>
                      </a:endParaRPr>
                    </a:p>
                  </a:txBody>
                  <a:tcPr anchor="ctr"/>
                </a:tc>
                <a:extLst>
                  <a:ext uri="{0D108BD9-81ED-4DB2-BD59-A6C34878D82A}">
                    <a16:rowId xmlns:a16="http://schemas.microsoft.com/office/drawing/2014/main" xmlns="" val="1790246478"/>
                  </a:ext>
                </a:extLst>
              </a:tr>
              <a:tr h="424674">
                <a:tc>
                  <a:txBody>
                    <a:bodyPr/>
                    <a:lstStyle/>
                    <a:p>
                      <a:pPr algn="ctr"/>
                      <a:r>
                        <a:rPr lang="en-SG" sz="1400" dirty="0">
                          <a:solidFill>
                            <a:srgbClr val="000000"/>
                          </a:solidFill>
                        </a:rPr>
                        <a:t>1</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FPL Energy Weatherford, LLC</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147</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4,235</a:t>
                      </a:r>
                    </a:p>
                  </a:txBody>
                  <a:tcPr anchor="ctr">
                    <a:solidFill>
                      <a:schemeClr val="tx1">
                        <a:lumMod val="20000"/>
                        <a:lumOff val="80000"/>
                      </a:schemeClr>
                    </a:solidFill>
                  </a:tcPr>
                </a:tc>
                <a:tc>
                  <a:txBody>
                    <a:bodyPr/>
                    <a:lstStyle/>
                    <a:p>
                      <a:pPr algn="ctr"/>
                      <a:r>
                        <a:rPr lang="en-GB" sz="1400" dirty="0">
                          <a:solidFill>
                            <a:srgbClr val="000000"/>
                          </a:solidFill>
                        </a:rPr>
                        <a:t>5.43%</a:t>
                      </a:r>
                    </a:p>
                  </a:txBody>
                  <a:tcPr anchor="ctr">
                    <a:solidFill>
                      <a:schemeClr val="tx1">
                        <a:lumMod val="20000"/>
                        <a:lumOff val="80000"/>
                      </a:schemeClr>
                    </a:solidFill>
                  </a:tcPr>
                </a:tc>
                <a:tc>
                  <a:txBody>
                    <a:bodyPr/>
                    <a:lstStyle/>
                    <a:p>
                      <a:pPr algn="ctr"/>
                      <a:r>
                        <a:rPr lang="en-GB" sz="1400" dirty="0">
                          <a:solidFill>
                            <a:srgbClr val="000000"/>
                          </a:solidFill>
                        </a:rPr>
                        <a:t>2005</a:t>
                      </a:r>
                    </a:p>
                  </a:txBody>
                  <a:tcPr anchor="ctr">
                    <a:solidFill>
                      <a:schemeClr val="tx1">
                        <a:lumMod val="20000"/>
                        <a:lumOff val="80000"/>
                      </a:schemeClr>
                    </a:solidFill>
                  </a:tcPr>
                </a:tc>
                <a:tc>
                  <a:txBody>
                    <a:bodyPr/>
                    <a:lstStyle/>
                    <a:p>
                      <a:pPr algn="ctr"/>
                      <a:r>
                        <a:rPr lang="en-SG" sz="1400" dirty="0">
                          <a:solidFill>
                            <a:srgbClr val="000000"/>
                          </a:solidFill>
                        </a:rPr>
                        <a:t>Oklahoma</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xmlns="" val="855993179"/>
                  </a:ext>
                </a:extLst>
              </a:tr>
              <a:tr h="424674">
                <a:tc>
                  <a:txBody>
                    <a:bodyPr/>
                    <a:lstStyle/>
                    <a:p>
                      <a:pPr algn="ctr"/>
                      <a:r>
                        <a:rPr lang="en-SG" sz="1400" dirty="0">
                          <a:solidFill>
                            <a:srgbClr val="000000"/>
                          </a:solidFill>
                        </a:rPr>
                        <a:t>2</a:t>
                      </a:r>
                      <a:endParaRPr lang="en-GB" sz="1400" dirty="0">
                        <a:solidFill>
                          <a:srgbClr val="000000"/>
                        </a:solidFill>
                      </a:endParaRPr>
                    </a:p>
                  </a:txBody>
                  <a:tcPr anchor="ctr">
                    <a:solidFill>
                      <a:schemeClr val="tx1">
                        <a:lumMod val="20000"/>
                        <a:lumOff val="80000"/>
                      </a:schemeClr>
                    </a:solidFill>
                  </a:tcPr>
                </a:tc>
                <a:tc>
                  <a:txBody>
                    <a:bodyPr/>
                    <a:lstStyle/>
                    <a:p>
                      <a:pPr algn="ctr"/>
                      <a:r>
                        <a:rPr lang="en-US" sz="1400" dirty="0">
                          <a:solidFill>
                            <a:srgbClr val="000000"/>
                          </a:solidFill>
                        </a:rPr>
                        <a:t>Trinity Hills Wind Farm LLC</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198</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4,062</a:t>
                      </a:r>
                    </a:p>
                  </a:txBody>
                  <a:tcPr anchor="ctr">
                    <a:solidFill>
                      <a:schemeClr val="tx1">
                        <a:lumMod val="20000"/>
                        <a:lumOff val="80000"/>
                      </a:schemeClr>
                    </a:solidFill>
                  </a:tcPr>
                </a:tc>
                <a:tc>
                  <a:txBody>
                    <a:bodyPr/>
                    <a:lstStyle/>
                    <a:p>
                      <a:pPr algn="ctr"/>
                      <a:r>
                        <a:rPr lang="en-GB" sz="1400" dirty="0">
                          <a:solidFill>
                            <a:srgbClr val="000000"/>
                          </a:solidFill>
                        </a:rPr>
                        <a:t>5.57%</a:t>
                      </a:r>
                    </a:p>
                  </a:txBody>
                  <a:tcPr anchor="ctr">
                    <a:solidFill>
                      <a:schemeClr val="tx1">
                        <a:lumMod val="20000"/>
                        <a:lumOff val="80000"/>
                      </a:schemeClr>
                    </a:solidFill>
                  </a:tcPr>
                </a:tc>
                <a:tc>
                  <a:txBody>
                    <a:bodyPr/>
                    <a:lstStyle/>
                    <a:p>
                      <a:pPr algn="ctr"/>
                      <a:r>
                        <a:rPr lang="en-GB" sz="1400" dirty="0">
                          <a:solidFill>
                            <a:srgbClr val="000000"/>
                          </a:solidFill>
                        </a:rPr>
                        <a:t>2011</a:t>
                      </a:r>
                    </a:p>
                  </a:txBody>
                  <a:tcPr anchor="ctr">
                    <a:solidFill>
                      <a:schemeClr val="tx1">
                        <a:lumMod val="20000"/>
                        <a:lumOff val="80000"/>
                      </a:schemeClr>
                    </a:solidFill>
                  </a:tcPr>
                </a:tc>
                <a:tc>
                  <a:txBody>
                    <a:bodyPr/>
                    <a:lstStyle/>
                    <a:p>
                      <a:pPr algn="ctr"/>
                      <a:r>
                        <a:rPr lang="en-SG" sz="1400" dirty="0">
                          <a:solidFill>
                            <a:srgbClr val="000000"/>
                          </a:solidFill>
                        </a:rPr>
                        <a:t>Texas</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xmlns="" val="1681325312"/>
                  </a:ext>
                </a:extLst>
              </a:tr>
              <a:tr h="424674">
                <a:tc>
                  <a:txBody>
                    <a:bodyPr/>
                    <a:lstStyle/>
                    <a:p>
                      <a:pPr algn="ctr"/>
                      <a:r>
                        <a:rPr lang="en-SG" sz="1400" dirty="0">
                          <a:solidFill>
                            <a:srgbClr val="000000"/>
                          </a:solidFill>
                        </a:rPr>
                        <a:t>3</a:t>
                      </a:r>
                    </a:p>
                  </a:txBody>
                  <a:tcPr anchor="ctr">
                    <a:solidFill>
                      <a:schemeClr val="tx1">
                        <a:lumMod val="20000"/>
                        <a:lumOff val="80000"/>
                      </a:schemeClr>
                    </a:solidFill>
                  </a:tcPr>
                </a:tc>
                <a:tc>
                  <a:txBody>
                    <a:bodyPr/>
                    <a:lstStyle/>
                    <a:p>
                      <a:pPr algn="ctr"/>
                      <a:r>
                        <a:rPr lang="en-GB" sz="1400" dirty="0">
                          <a:solidFill>
                            <a:srgbClr val="000000"/>
                          </a:solidFill>
                        </a:rPr>
                        <a:t>Pantex (NNSA)</a:t>
                      </a:r>
                    </a:p>
                  </a:txBody>
                  <a:tcPr anchor="ctr">
                    <a:solidFill>
                      <a:schemeClr val="tx1">
                        <a:lumMod val="20000"/>
                        <a:lumOff val="80000"/>
                      </a:schemeClr>
                    </a:solidFill>
                  </a:tcPr>
                </a:tc>
                <a:tc>
                  <a:txBody>
                    <a:bodyPr/>
                    <a:lstStyle/>
                    <a:p>
                      <a:pPr algn="ctr"/>
                      <a:r>
                        <a:rPr lang="en-SG" sz="1400" dirty="0">
                          <a:solidFill>
                            <a:srgbClr val="000000"/>
                          </a:solidFill>
                        </a:rPr>
                        <a:t>12</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3,773</a:t>
                      </a:r>
                    </a:p>
                  </a:txBody>
                  <a:tcPr anchor="ctr">
                    <a:solidFill>
                      <a:schemeClr val="tx1">
                        <a:lumMod val="20000"/>
                        <a:lumOff val="80000"/>
                      </a:schemeClr>
                    </a:solidFill>
                  </a:tcPr>
                </a:tc>
                <a:tc>
                  <a:txBody>
                    <a:bodyPr/>
                    <a:lstStyle/>
                    <a:p>
                      <a:pPr algn="ctr"/>
                      <a:r>
                        <a:rPr lang="en-GB" sz="1400" dirty="0">
                          <a:solidFill>
                            <a:srgbClr val="000000"/>
                          </a:solidFill>
                        </a:rPr>
                        <a:t>5.06%</a:t>
                      </a:r>
                    </a:p>
                  </a:txBody>
                  <a:tcPr anchor="ctr">
                    <a:solidFill>
                      <a:schemeClr val="tx1">
                        <a:lumMod val="20000"/>
                        <a:lumOff val="80000"/>
                      </a:schemeClr>
                    </a:solidFill>
                  </a:tcPr>
                </a:tc>
                <a:tc>
                  <a:txBody>
                    <a:bodyPr/>
                    <a:lstStyle/>
                    <a:p>
                      <a:pPr algn="ctr"/>
                      <a:r>
                        <a:rPr lang="en-GB" sz="1400" dirty="0">
                          <a:solidFill>
                            <a:srgbClr val="000000"/>
                          </a:solidFill>
                        </a:rPr>
                        <a:t>2014</a:t>
                      </a:r>
                    </a:p>
                  </a:txBody>
                  <a:tcPr anchor="ctr">
                    <a:solidFill>
                      <a:schemeClr val="tx1">
                        <a:lumMod val="20000"/>
                        <a:lumOff val="80000"/>
                      </a:schemeClr>
                    </a:solidFill>
                  </a:tcPr>
                </a:tc>
                <a:tc>
                  <a:txBody>
                    <a:bodyPr/>
                    <a:lstStyle/>
                    <a:p>
                      <a:pPr algn="ctr"/>
                      <a:r>
                        <a:rPr lang="en-SG" sz="1400" dirty="0">
                          <a:solidFill>
                            <a:srgbClr val="000000"/>
                          </a:solidFill>
                        </a:rPr>
                        <a:t>Texas</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xmlns="" val="560205386"/>
                  </a:ext>
                </a:extLst>
              </a:tr>
              <a:tr h="424674">
                <a:tc>
                  <a:txBody>
                    <a:bodyPr/>
                    <a:lstStyle/>
                    <a:p>
                      <a:pPr algn="ctr"/>
                      <a:r>
                        <a:rPr lang="en-SG" sz="1400" dirty="0">
                          <a:solidFill>
                            <a:srgbClr val="000000"/>
                          </a:solidFill>
                        </a:rPr>
                        <a:t>4</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Apple Blossom Wind, LLC</a:t>
                      </a:r>
                    </a:p>
                  </a:txBody>
                  <a:tcPr anchor="ctr">
                    <a:solidFill>
                      <a:schemeClr val="tx1">
                        <a:lumMod val="20000"/>
                        <a:lumOff val="80000"/>
                      </a:schemeClr>
                    </a:solidFill>
                  </a:tcPr>
                </a:tc>
                <a:tc>
                  <a:txBody>
                    <a:bodyPr/>
                    <a:lstStyle/>
                    <a:p>
                      <a:pPr algn="ctr"/>
                      <a:r>
                        <a:rPr lang="en-SG" sz="1400" dirty="0">
                          <a:solidFill>
                            <a:srgbClr val="000000"/>
                          </a:solidFill>
                        </a:rPr>
                        <a:t>100</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2,431</a:t>
                      </a:r>
                    </a:p>
                  </a:txBody>
                  <a:tcPr anchor="ctr">
                    <a:solidFill>
                      <a:schemeClr val="tx1">
                        <a:lumMod val="20000"/>
                        <a:lumOff val="80000"/>
                      </a:schemeClr>
                    </a:solidFill>
                  </a:tcPr>
                </a:tc>
                <a:tc>
                  <a:txBody>
                    <a:bodyPr/>
                    <a:lstStyle/>
                    <a:p>
                      <a:pPr algn="ctr"/>
                      <a:r>
                        <a:rPr lang="en-GB" sz="1400" dirty="0">
                          <a:solidFill>
                            <a:srgbClr val="000000"/>
                          </a:solidFill>
                        </a:rPr>
                        <a:t>9.46%</a:t>
                      </a:r>
                    </a:p>
                  </a:txBody>
                  <a:tcPr anchor="ctr">
                    <a:solidFill>
                      <a:schemeClr val="tx1">
                        <a:lumMod val="20000"/>
                        <a:lumOff val="80000"/>
                      </a:schemeClr>
                    </a:solidFill>
                  </a:tcPr>
                </a:tc>
                <a:tc>
                  <a:txBody>
                    <a:bodyPr/>
                    <a:lstStyle/>
                    <a:p>
                      <a:pPr algn="ctr"/>
                      <a:r>
                        <a:rPr lang="en-GB" sz="1400" dirty="0">
                          <a:solidFill>
                            <a:srgbClr val="000000"/>
                          </a:solidFill>
                        </a:rPr>
                        <a:t>2017</a:t>
                      </a:r>
                    </a:p>
                  </a:txBody>
                  <a:tcPr anchor="ctr">
                    <a:solidFill>
                      <a:schemeClr val="tx1">
                        <a:lumMod val="20000"/>
                        <a:lumOff val="80000"/>
                      </a:schemeClr>
                    </a:solidFill>
                  </a:tcPr>
                </a:tc>
                <a:tc>
                  <a:txBody>
                    <a:bodyPr/>
                    <a:lstStyle/>
                    <a:p>
                      <a:pPr algn="ctr"/>
                      <a:r>
                        <a:rPr lang="en-SG" sz="1400" dirty="0">
                          <a:solidFill>
                            <a:srgbClr val="000000"/>
                          </a:solidFill>
                        </a:rPr>
                        <a:t>Michigan</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xmlns="" val="91617358"/>
                  </a:ext>
                </a:extLst>
              </a:tr>
              <a:tr h="424674">
                <a:tc>
                  <a:txBody>
                    <a:bodyPr/>
                    <a:lstStyle/>
                    <a:p>
                      <a:pPr algn="ctr"/>
                      <a:r>
                        <a:rPr lang="en-GB" sz="1400" dirty="0">
                          <a:solidFill>
                            <a:srgbClr val="000000"/>
                          </a:solidFill>
                        </a:rPr>
                        <a:t>5</a:t>
                      </a:r>
                    </a:p>
                  </a:txBody>
                  <a:tcPr anchor="ctr">
                    <a:solidFill>
                      <a:schemeClr val="accent2">
                        <a:lumMod val="20000"/>
                        <a:lumOff val="80000"/>
                      </a:schemeClr>
                    </a:solidFill>
                  </a:tcPr>
                </a:tc>
                <a:tc>
                  <a:txBody>
                    <a:bodyPr/>
                    <a:lstStyle/>
                    <a:p>
                      <a:pPr algn="ctr"/>
                      <a:r>
                        <a:rPr lang="en-GB" sz="1400" dirty="0">
                          <a:solidFill>
                            <a:srgbClr val="000000"/>
                          </a:solidFill>
                        </a:rPr>
                        <a:t>Hawkeye Power Partners LLC</a:t>
                      </a:r>
                    </a:p>
                  </a:txBody>
                  <a:tcPr anchor="ctr">
                    <a:solidFill>
                      <a:schemeClr val="accent2">
                        <a:lumMod val="20000"/>
                        <a:lumOff val="80000"/>
                      </a:schemeClr>
                    </a:solidFill>
                  </a:tcPr>
                </a:tc>
                <a:tc>
                  <a:txBody>
                    <a:bodyPr/>
                    <a:lstStyle/>
                    <a:p>
                      <a:pPr algn="ctr"/>
                      <a:r>
                        <a:rPr lang="en-GB" sz="1400" dirty="0">
                          <a:solidFill>
                            <a:srgbClr val="000000"/>
                          </a:solidFill>
                        </a:rPr>
                        <a:t>42</a:t>
                      </a:r>
                    </a:p>
                  </a:txBody>
                  <a:tcPr anchor="ctr">
                    <a:solidFill>
                      <a:schemeClr val="accent2">
                        <a:lumMod val="20000"/>
                        <a:lumOff val="80000"/>
                      </a:schemeClr>
                    </a:solidFill>
                  </a:tcPr>
                </a:tc>
                <a:tc>
                  <a:txBody>
                    <a:bodyPr/>
                    <a:lstStyle/>
                    <a:p>
                      <a:pPr algn="ctr"/>
                      <a:r>
                        <a:rPr lang="en-GB" sz="1400" dirty="0">
                          <a:solidFill>
                            <a:srgbClr val="000000"/>
                          </a:solidFill>
                        </a:rPr>
                        <a:t>4,014</a:t>
                      </a:r>
                    </a:p>
                  </a:txBody>
                  <a:tcPr anchor="ctr">
                    <a:solidFill>
                      <a:schemeClr val="accent2">
                        <a:lumMod val="20000"/>
                        <a:lumOff val="80000"/>
                      </a:schemeClr>
                    </a:solidFill>
                  </a:tcPr>
                </a:tc>
                <a:tc>
                  <a:txBody>
                    <a:bodyPr/>
                    <a:lstStyle/>
                    <a:p>
                      <a:pPr algn="ctr"/>
                      <a:r>
                        <a:rPr lang="en-GB" sz="1400" dirty="0">
                          <a:solidFill>
                            <a:srgbClr val="000000"/>
                          </a:solidFill>
                        </a:rPr>
                        <a:t>7.64%</a:t>
                      </a:r>
                    </a:p>
                  </a:txBody>
                  <a:tcPr anchor="ctr">
                    <a:solidFill>
                      <a:schemeClr val="accent2">
                        <a:lumMod val="20000"/>
                        <a:lumOff val="80000"/>
                      </a:schemeClr>
                    </a:solidFill>
                  </a:tcPr>
                </a:tc>
                <a:tc>
                  <a:txBody>
                    <a:bodyPr/>
                    <a:lstStyle/>
                    <a:p>
                      <a:pPr algn="ctr"/>
                      <a:r>
                        <a:rPr lang="en-GB" sz="1400" dirty="0">
                          <a:solidFill>
                            <a:srgbClr val="000000"/>
                          </a:solidFill>
                        </a:rPr>
                        <a:t>1999</a:t>
                      </a:r>
                    </a:p>
                  </a:txBody>
                  <a:tcPr anchor="ctr">
                    <a:solidFill>
                      <a:schemeClr val="accent2">
                        <a:lumMod val="20000"/>
                        <a:lumOff val="80000"/>
                      </a:schemeClr>
                    </a:solidFill>
                  </a:tcPr>
                </a:tc>
                <a:tc>
                  <a:txBody>
                    <a:bodyPr/>
                    <a:lstStyle/>
                    <a:p>
                      <a:pPr algn="ctr"/>
                      <a:r>
                        <a:rPr lang="en-GB" sz="1400" dirty="0">
                          <a:solidFill>
                            <a:srgbClr val="000000"/>
                          </a:solidFill>
                        </a:rPr>
                        <a:t>Iowa</a:t>
                      </a:r>
                    </a:p>
                  </a:txBody>
                  <a:tcPr anchor="ctr">
                    <a:solidFill>
                      <a:schemeClr val="accent2">
                        <a:lumMod val="20000"/>
                        <a:lumOff val="80000"/>
                      </a:schemeClr>
                    </a:solidFill>
                  </a:tcPr>
                </a:tc>
                <a:extLst>
                  <a:ext uri="{0D108BD9-81ED-4DB2-BD59-A6C34878D82A}">
                    <a16:rowId xmlns:a16="http://schemas.microsoft.com/office/drawing/2014/main" xmlns="" val="3295919801"/>
                  </a:ext>
                </a:extLst>
              </a:tr>
              <a:tr h="424674">
                <a:tc>
                  <a:txBody>
                    <a:bodyPr/>
                    <a:lstStyle/>
                    <a:p>
                      <a:pPr algn="ctr"/>
                      <a:r>
                        <a:rPr lang="en-GB" sz="1400" dirty="0">
                          <a:solidFill>
                            <a:srgbClr val="000000"/>
                          </a:solidFill>
                        </a:rPr>
                        <a:t>6</a:t>
                      </a:r>
                    </a:p>
                  </a:txBody>
                  <a:tcPr anchor="ctr">
                    <a:solidFill>
                      <a:schemeClr val="accent2">
                        <a:lumMod val="20000"/>
                        <a:lumOff val="80000"/>
                      </a:schemeClr>
                    </a:solidFill>
                  </a:tcPr>
                </a:tc>
                <a:tc>
                  <a:txBody>
                    <a:bodyPr/>
                    <a:lstStyle/>
                    <a:p>
                      <a:pPr algn="ctr"/>
                      <a:r>
                        <a:rPr lang="en-GB" sz="1400" dirty="0">
                          <a:solidFill>
                            <a:srgbClr val="000000"/>
                          </a:solidFill>
                        </a:rPr>
                        <a:t>Gray County Wind Energy LLC</a:t>
                      </a:r>
                    </a:p>
                  </a:txBody>
                  <a:tcPr anchor="ctr">
                    <a:solidFill>
                      <a:schemeClr val="accent2">
                        <a:lumMod val="20000"/>
                        <a:lumOff val="80000"/>
                      </a:schemeClr>
                    </a:solidFill>
                  </a:tcPr>
                </a:tc>
                <a:tc>
                  <a:txBody>
                    <a:bodyPr/>
                    <a:lstStyle/>
                    <a:p>
                      <a:pPr algn="ctr"/>
                      <a:r>
                        <a:rPr lang="en-GB" sz="1400" dirty="0">
                          <a:solidFill>
                            <a:srgbClr val="000000"/>
                          </a:solidFill>
                        </a:rPr>
                        <a:t>112</a:t>
                      </a:r>
                    </a:p>
                  </a:txBody>
                  <a:tcPr anchor="ctr">
                    <a:solidFill>
                      <a:schemeClr val="accent2">
                        <a:lumMod val="20000"/>
                        <a:lumOff val="80000"/>
                      </a:schemeClr>
                    </a:solidFill>
                  </a:tcPr>
                </a:tc>
                <a:tc>
                  <a:txBody>
                    <a:bodyPr/>
                    <a:lstStyle/>
                    <a:p>
                      <a:pPr algn="ctr"/>
                      <a:r>
                        <a:rPr lang="en-GB" sz="1400" dirty="0">
                          <a:solidFill>
                            <a:srgbClr val="000000"/>
                          </a:solidFill>
                        </a:rPr>
                        <a:t>2,932</a:t>
                      </a:r>
                    </a:p>
                  </a:txBody>
                  <a:tcPr anchor="ctr">
                    <a:solidFill>
                      <a:schemeClr val="accent2">
                        <a:lumMod val="20000"/>
                        <a:lumOff val="80000"/>
                      </a:schemeClr>
                    </a:solidFill>
                  </a:tcPr>
                </a:tc>
                <a:tc>
                  <a:txBody>
                    <a:bodyPr/>
                    <a:lstStyle/>
                    <a:p>
                      <a:pPr algn="ctr"/>
                      <a:r>
                        <a:rPr lang="en-GB" sz="1400" dirty="0">
                          <a:solidFill>
                            <a:srgbClr val="000000"/>
                          </a:solidFill>
                        </a:rPr>
                        <a:t>11.37%</a:t>
                      </a:r>
                    </a:p>
                  </a:txBody>
                  <a:tcPr anchor="ctr">
                    <a:solidFill>
                      <a:schemeClr val="accent2">
                        <a:lumMod val="20000"/>
                        <a:lumOff val="80000"/>
                      </a:schemeClr>
                    </a:solidFill>
                  </a:tcPr>
                </a:tc>
                <a:tc>
                  <a:txBody>
                    <a:bodyPr/>
                    <a:lstStyle/>
                    <a:p>
                      <a:pPr algn="ctr"/>
                      <a:r>
                        <a:rPr lang="en-GB" sz="1400" dirty="0">
                          <a:solidFill>
                            <a:srgbClr val="000000"/>
                          </a:solidFill>
                        </a:rPr>
                        <a:t>2001</a:t>
                      </a:r>
                    </a:p>
                  </a:txBody>
                  <a:tcPr anchor="ctr">
                    <a:solidFill>
                      <a:schemeClr val="accent2">
                        <a:lumMod val="20000"/>
                        <a:lumOff val="80000"/>
                      </a:schemeClr>
                    </a:solidFill>
                  </a:tcPr>
                </a:tc>
                <a:tc>
                  <a:txBody>
                    <a:bodyPr/>
                    <a:lstStyle/>
                    <a:p>
                      <a:pPr algn="ctr"/>
                      <a:r>
                        <a:rPr lang="en-GB" sz="1400" dirty="0">
                          <a:solidFill>
                            <a:srgbClr val="000000"/>
                          </a:solidFill>
                        </a:rPr>
                        <a:t>Kansas</a:t>
                      </a:r>
                    </a:p>
                  </a:txBody>
                  <a:tcPr anchor="ctr">
                    <a:solidFill>
                      <a:schemeClr val="accent2">
                        <a:lumMod val="20000"/>
                        <a:lumOff val="80000"/>
                      </a:schemeClr>
                    </a:solidFill>
                  </a:tcPr>
                </a:tc>
                <a:extLst>
                  <a:ext uri="{0D108BD9-81ED-4DB2-BD59-A6C34878D82A}">
                    <a16:rowId xmlns:a16="http://schemas.microsoft.com/office/drawing/2014/main" xmlns="" val="1514690472"/>
                  </a:ext>
                </a:extLst>
              </a:tr>
              <a:tr h="424674">
                <a:tc>
                  <a:txBody>
                    <a:bodyPr/>
                    <a:lstStyle/>
                    <a:p>
                      <a:pPr algn="ctr"/>
                      <a:r>
                        <a:rPr lang="en-GB" sz="1400" dirty="0">
                          <a:solidFill>
                            <a:srgbClr val="000000"/>
                          </a:solidFill>
                        </a:rPr>
                        <a:t>7</a:t>
                      </a:r>
                    </a:p>
                  </a:txBody>
                  <a:tcPr anchor="ctr">
                    <a:solidFill>
                      <a:schemeClr val="accent2">
                        <a:lumMod val="20000"/>
                        <a:lumOff val="80000"/>
                      </a:schemeClr>
                    </a:solidFill>
                  </a:tcPr>
                </a:tc>
                <a:tc>
                  <a:txBody>
                    <a:bodyPr/>
                    <a:lstStyle/>
                    <a:p>
                      <a:pPr algn="ctr"/>
                      <a:r>
                        <a:rPr lang="en-GB" sz="1400" dirty="0" err="1">
                          <a:solidFill>
                            <a:srgbClr val="000000"/>
                          </a:solidFill>
                        </a:rPr>
                        <a:t>Agriwind</a:t>
                      </a:r>
                      <a:r>
                        <a:rPr lang="en-GB" sz="1400" dirty="0">
                          <a:solidFill>
                            <a:srgbClr val="000000"/>
                          </a:solidFill>
                        </a:rPr>
                        <a:t> Project, LLC</a:t>
                      </a:r>
                    </a:p>
                  </a:txBody>
                  <a:tcPr anchor="ctr">
                    <a:solidFill>
                      <a:schemeClr val="accent2">
                        <a:lumMod val="20000"/>
                        <a:lumOff val="80000"/>
                      </a:schemeClr>
                    </a:solidFill>
                  </a:tcPr>
                </a:tc>
                <a:tc>
                  <a:txBody>
                    <a:bodyPr/>
                    <a:lstStyle/>
                    <a:p>
                      <a:pPr algn="ctr"/>
                      <a:r>
                        <a:rPr lang="en-GB" sz="1400" dirty="0">
                          <a:solidFill>
                            <a:srgbClr val="000000"/>
                          </a:solidFill>
                        </a:rPr>
                        <a:t>8</a:t>
                      </a:r>
                    </a:p>
                  </a:txBody>
                  <a:tcPr anchor="ctr">
                    <a:solidFill>
                      <a:schemeClr val="accent2">
                        <a:lumMod val="20000"/>
                        <a:lumOff val="80000"/>
                      </a:schemeClr>
                    </a:solidFill>
                  </a:tcPr>
                </a:tc>
                <a:tc>
                  <a:txBody>
                    <a:bodyPr/>
                    <a:lstStyle/>
                    <a:p>
                      <a:pPr algn="ctr"/>
                      <a:r>
                        <a:rPr lang="en-GB" sz="1400" dirty="0">
                          <a:solidFill>
                            <a:srgbClr val="000000"/>
                          </a:solidFill>
                        </a:rPr>
                        <a:t>1,668</a:t>
                      </a:r>
                    </a:p>
                  </a:txBody>
                  <a:tcPr anchor="ctr">
                    <a:solidFill>
                      <a:schemeClr val="accent2">
                        <a:lumMod val="20000"/>
                        <a:lumOff val="80000"/>
                      </a:schemeClr>
                    </a:solidFill>
                  </a:tcPr>
                </a:tc>
                <a:tc>
                  <a:txBody>
                    <a:bodyPr/>
                    <a:lstStyle/>
                    <a:p>
                      <a:pPr algn="ctr"/>
                      <a:r>
                        <a:rPr lang="en-GB" sz="1400" dirty="0">
                          <a:solidFill>
                            <a:srgbClr val="000000"/>
                          </a:solidFill>
                        </a:rPr>
                        <a:t>10.57%</a:t>
                      </a:r>
                    </a:p>
                  </a:txBody>
                  <a:tcPr anchor="ctr">
                    <a:solidFill>
                      <a:schemeClr val="accent2">
                        <a:lumMod val="20000"/>
                        <a:lumOff val="80000"/>
                      </a:schemeClr>
                    </a:solidFill>
                  </a:tcPr>
                </a:tc>
                <a:tc>
                  <a:txBody>
                    <a:bodyPr/>
                    <a:lstStyle/>
                    <a:p>
                      <a:pPr algn="ctr"/>
                      <a:r>
                        <a:rPr lang="en-GB" sz="1400" dirty="0">
                          <a:solidFill>
                            <a:srgbClr val="000000"/>
                          </a:solidFill>
                        </a:rPr>
                        <a:t>2007</a:t>
                      </a:r>
                    </a:p>
                  </a:txBody>
                  <a:tcPr anchor="ctr">
                    <a:solidFill>
                      <a:schemeClr val="accent2">
                        <a:lumMod val="20000"/>
                        <a:lumOff val="80000"/>
                      </a:schemeClr>
                    </a:solidFill>
                  </a:tcPr>
                </a:tc>
                <a:tc>
                  <a:txBody>
                    <a:bodyPr/>
                    <a:lstStyle/>
                    <a:p>
                      <a:pPr algn="ctr"/>
                      <a:r>
                        <a:rPr lang="en-GB" sz="1400" dirty="0">
                          <a:solidFill>
                            <a:srgbClr val="000000"/>
                          </a:solidFill>
                        </a:rPr>
                        <a:t>Illinois</a:t>
                      </a:r>
                    </a:p>
                  </a:txBody>
                  <a:tcPr anchor="ctr">
                    <a:solidFill>
                      <a:schemeClr val="accent2">
                        <a:lumMod val="20000"/>
                        <a:lumOff val="80000"/>
                      </a:schemeClr>
                    </a:solidFill>
                  </a:tcPr>
                </a:tc>
                <a:extLst>
                  <a:ext uri="{0D108BD9-81ED-4DB2-BD59-A6C34878D82A}">
                    <a16:rowId xmlns:a16="http://schemas.microsoft.com/office/drawing/2014/main" xmlns="" val="3784386134"/>
                  </a:ext>
                </a:extLst>
              </a:tr>
              <a:tr h="424674">
                <a:tc>
                  <a:txBody>
                    <a:bodyPr/>
                    <a:lstStyle/>
                    <a:p>
                      <a:pPr algn="ctr"/>
                      <a:r>
                        <a:rPr lang="en-GB" sz="1400" dirty="0">
                          <a:solidFill>
                            <a:srgbClr val="000000"/>
                          </a:solidFill>
                        </a:rPr>
                        <a:t>8</a:t>
                      </a:r>
                    </a:p>
                  </a:txBody>
                  <a:tcPr anchor="ctr">
                    <a:solidFill>
                      <a:schemeClr val="accent2">
                        <a:lumMod val="20000"/>
                        <a:lumOff val="80000"/>
                      </a:schemeClr>
                    </a:solidFill>
                  </a:tcPr>
                </a:tc>
                <a:tc>
                  <a:txBody>
                    <a:bodyPr/>
                    <a:lstStyle/>
                    <a:p>
                      <a:pPr algn="ctr"/>
                      <a:r>
                        <a:rPr lang="en-GB" sz="1400" dirty="0">
                          <a:solidFill>
                            <a:srgbClr val="000000"/>
                          </a:solidFill>
                        </a:rPr>
                        <a:t>Kotzebue Electric Assn Inc</a:t>
                      </a:r>
                    </a:p>
                  </a:txBody>
                  <a:tcPr anchor="ctr">
                    <a:solidFill>
                      <a:schemeClr val="accent2">
                        <a:lumMod val="20000"/>
                        <a:lumOff val="80000"/>
                      </a:schemeClr>
                    </a:solidFill>
                  </a:tcPr>
                </a:tc>
                <a:tc>
                  <a:txBody>
                    <a:bodyPr/>
                    <a:lstStyle/>
                    <a:p>
                      <a:pPr algn="ctr"/>
                      <a:r>
                        <a:rPr lang="en-GB" sz="1400" dirty="0">
                          <a:solidFill>
                            <a:srgbClr val="000000"/>
                          </a:solidFill>
                        </a:rPr>
                        <a:t>3</a:t>
                      </a:r>
                    </a:p>
                  </a:txBody>
                  <a:tcPr anchor="ctr">
                    <a:solidFill>
                      <a:schemeClr val="accent2">
                        <a:lumMod val="20000"/>
                        <a:lumOff val="80000"/>
                      </a:schemeClr>
                    </a:solidFill>
                  </a:tcPr>
                </a:tc>
                <a:tc>
                  <a:txBody>
                    <a:bodyPr/>
                    <a:lstStyle/>
                    <a:p>
                      <a:pPr algn="ctr"/>
                      <a:r>
                        <a:rPr lang="en-GB" sz="1400" dirty="0">
                          <a:solidFill>
                            <a:srgbClr val="000000"/>
                          </a:solidFill>
                        </a:rPr>
                        <a:t>803</a:t>
                      </a:r>
                    </a:p>
                  </a:txBody>
                  <a:tcPr anchor="ctr">
                    <a:solidFill>
                      <a:schemeClr val="accent2">
                        <a:lumMod val="20000"/>
                        <a:lumOff val="80000"/>
                      </a:schemeClr>
                    </a:solidFill>
                  </a:tcPr>
                </a:tc>
                <a:tc>
                  <a:txBody>
                    <a:bodyPr/>
                    <a:lstStyle/>
                    <a:p>
                      <a:pPr algn="ctr"/>
                      <a:r>
                        <a:rPr lang="en-GB" sz="1400" dirty="0">
                          <a:solidFill>
                            <a:srgbClr val="000000"/>
                          </a:solidFill>
                        </a:rPr>
                        <a:t>15.08%</a:t>
                      </a:r>
                    </a:p>
                  </a:txBody>
                  <a:tcPr anchor="ctr">
                    <a:solidFill>
                      <a:schemeClr val="accent2">
                        <a:lumMod val="20000"/>
                        <a:lumOff val="80000"/>
                      </a:schemeClr>
                    </a:solidFill>
                  </a:tcPr>
                </a:tc>
                <a:tc>
                  <a:txBody>
                    <a:bodyPr/>
                    <a:lstStyle/>
                    <a:p>
                      <a:pPr algn="ctr"/>
                      <a:r>
                        <a:rPr lang="en-GB" sz="1400" dirty="0">
                          <a:solidFill>
                            <a:srgbClr val="000000"/>
                          </a:solidFill>
                        </a:rPr>
                        <a:t>1997-2012</a:t>
                      </a:r>
                    </a:p>
                  </a:txBody>
                  <a:tcPr anchor="ctr">
                    <a:solidFill>
                      <a:schemeClr val="accent2">
                        <a:lumMod val="20000"/>
                        <a:lumOff val="80000"/>
                      </a:schemeClr>
                    </a:solidFill>
                  </a:tcPr>
                </a:tc>
                <a:tc>
                  <a:txBody>
                    <a:bodyPr/>
                    <a:lstStyle/>
                    <a:p>
                      <a:pPr algn="ctr"/>
                      <a:r>
                        <a:rPr lang="en-GB" sz="1400" dirty="0">
                          <a:solidFill>
                            <a:srgbClr val="000000"/>
                          </a:solidFill>
                        </a:rPr>
                        <a:t>Alaska</a:t>
                      </a:r>
                    </a:p>
                  </a:txBody>
                  <a:tcPr anchor="ctr">
                    <a:solidFill>
                      <a:schemeClr val="accent2">
                        <a:lumMod val="20000"/>
                        <a:lumOff val="80000"/>
                      </a:schemeClr>
                    </a:solidFill>
                  </a:tcPr>
                </a:tc>
                <a:extLst>
                  <a:ext uri="{0D108BD9-81ED-4DB2-BD59-A6C34878D82A}">
                    <a16:rowId xmlns:a16="http://schemas.microsoft.com/office/drawing/2014/main" xmlns="" val="635802861"/>
                  </a:ext>
                </a:extLst>
              </a:tr>
            </a:tbl>
          </a:graphicData>
        </a:graphic>
      </p:graphicFrame>
    </p:spTree>
    <p:extLst>
      <p:ext uri="{BB962C8B-B14F-4D97-AF65-F5344CB8AC3E}">
        <p14:creationId xmlns:p14="http://schemas.microsoft.com/office/powerpoint/2010/main" val="5457243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a16="http://schemas.microsoft.com/office/drawing/2014/main" xmlns=""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evaluate the potential for WOW! to </a:t>
            </a:r>
            <a:r>
              <a:rPr lang="en-US" sz="2400" b="1" dirty="0">
                <a:solidFill>
                  <a:schemeClr val="tx1"/>
                </a:solidFill>
              </a:rPr>
              <a:t>invest in the U.S. wind turbine market</a:t>
            </a:r>
            <a:r>
              <a:rPr lang="en-US" sz="2400" dirty="0"/>
              <a:t>. The research will explore current and future growth outlook, investment opportunities and potential partner(s) to inform the decision of whether WOW! should enter this market.</a:t>
            </a:r>
          </a:p>
        </p:txBody>
      </p:sp>
      <p:sp>
        <p:nvSpPr>
          <p:cNvPr id="4" name="Slide Number Placeholder 3">
            <a:extLst>
              <a:ext uri="{FF2B5EF4-FFF2-40B4-BE49-F238E27FC236}">
                <a16:creationId xmlns:a16="http://schemas.microsoft.com/office/drawing/2014/main" xmlns=""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30</a:t>
            </a:fld>
            <a:endParaRPr lang="en-US" noProof="0" dirty="0"/>
          </a:p>
        </p:txBody>
      </p:sp>
      <p:sp>
        <p:nvSpPr>
          <p:cNvPr id="3" name="Title 2"/>
          <p:cNvSpPr>
            <a:spLocks noGrp="1"/>
          </p:cNvSpPr>
          <p:nvPr>
            <p:ph type="title"/>
          </p:nvPr>
        </p:nvSpPr>
        <p:spPr/>
        <p:txBody>
          <a:bodyPr>
            <a:normAutofit/>
          </a:bodyPr>
          <a:lstStyle/>
          <a:p>
            <a:r>
              <a:rPr lang="en-SG" sz="2800" dirty="0"/>
              <a:t>Potential roadmap through acquisition of operator</a:t>
            </a:r>
          </a:p>
        </p:txBody>
      </p:sp>
      <p:sp>
        <p:nvSpPr>
          <p:cNvPr id="4" name="Content Placeholder 3"/>
          <p:cNvSpPr>
            <a:spLocks noGrp="1"/>
          </p:cNvSpPr>
          <p:nvPr>
            <p:ph idx="1"/>
          </p:nvPr>
        </p:nvSpPr>
        <p:spPr>
          <a:xfrm>
            <a:off x="419100" y="2037600"/>
            <a:ext cx="11353800" cy="3891348"/>
          </a:xfrm>
        </p:spPr>
        <p:txBody>
          <a:bodyPr/>
          <a:lstStyle/>
          <a:p>
            <a:pPr>
              <a:lnSpc>
                <a:spcPct val="100000"/>
              </a:lnSpc>
              <a:spcAft>
                <a:spcPts val="1000"/>
              </a:spcAft>
            </a:pPr>
            <a:r>
              <a:rPr lang="en-SG" dirty="0"/>
              <a:t>Exit in 5-10 years as the market grows</a:t>
            </a:r>
          </a:p>
          <a:p>
            <a:pPr>
              <a:lnSpc>
                <a:spcPct val="100000"/>
              </a:lnSpc>
              <a:spcAft>
                <a:spcPts val="1000"/>
              </a:spcAft>
            </a:pPr>
            <a:r>
              <a:rPr lang="en-SG" dirty="0"/>
              <a:t>Repower older turbine through retrofitting (increase lifespan for ~5-10 years)</a:t>
            </a:r>
          </a:p>
          <a:p>
            <a:pPr>
              <a:lnSpc>
                <a:spcPct val="100000"/>
              </a:lnSpc>
              <a:spcAft>
                <a:spcPts val="1000"/>
              </a:spcAft>
            </a:pPr>
            <a:r>
              <a:rPr lang="en-SG" dirty="0"/>
              <a:t>Plant expansion capitalising on operating management</a:t>
            </a:r>
          </a:p>
          <a:p>
            <a:pPr>
              <a:lnSpc>
                <a:spcPct val="100000"/>
              </a:lnSpc>
              <a:spcAft>
                <a:spcPts val="1000"/>
              </a:spcAft>
            </a:pPr>
            <a:r>
              <a:rPr lang="en-SG" dirty="0"/>
              <a:t>Future establishment of hybrid </a:t>
            </a:r>
            <a:r>
              <a:rPr lang="en-SG" dirty="0" smtClean="0"/>
              <a:t>farms</a:t>
            </a:r>
            <a:endParaRPr lang="en-SG" dirty="0"/>
          </a:p>
        </p:txBody>
      </p:sp>
    </p:spTree>
    <p:extLst>
      <p:ext uri="{BB962C8B-B14F-4D97-AF65-F5344CB8AC3E}">
        <p14:creationId xmlns:p14="http://schemas.microsoft.com/office/powerpoint/2010/main" val="1724333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Project Reflection</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31</a:t>
            </a:fld>
            <a:endParaRPr lang="en-US" dirty="0"/>
          </a:p>
        </p:txBody>
      </p:sp>
    </p:spTree>
    <p:extLst>
      <p:ext uri="{BB962C8B-B14F-4D97-AF65-F5344CB8AC3E}">
        <p14:creationId xmlns:p14="http://schemas.microsoft.com/office/powerpoint/2010/main" val="35635618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32</a:t>
            </a:fld>
            <a:endParaRPr lang="en-US" noProof="0" dirty="0"/>
          </a:p>
        </p:txBody>
      </p:sp>
      <p:sp>
        <p:nvSpPr>
          <p:cNvPr id="3" name="Title 2"/>
          <p:cNvSpPr>
            <a:spLocks noGrp="1"/>
          </p:cNvSpPr>
          <p:nvPr>
            <p:ph type="title"/>
          </p:nvPr>
        </p:nvSpPr>
        <p:spPr/>
        <p:txBody>
          <a:bodyPr>
            <a:normAutofit/>
          </a:bodyPr>
          <a:lstStyle/>
          <a:p>
            <a:r>
              <a:rPr lang="en-SG" sz="2800" dirty="0"/>
              <a:t>Future Work</a:t>
            </a:r>
          </a:p>
        </p:txBody>
      </p:sp>
      <p:sp>
        <p:nvSpPr>
          <p:cNvPr id="4" name="Content Placeholder 3"/>
          <p:cNvSpPr>
            <a:spLocks noGrp="1"/>
          </p:cNvSpPr>
          <p:nvPr>
            <p:ph idx="1"/>
          </p:nvPr>
        </p:nvSpPr>
        <p:spPr>
          <a:xfrm>
            <a:off x="419100" y="2037599"/>
            <a:ext cx="11239500" cy="3901287"/>
          </a:xfrm>
        </p:spPr>
        <p:txBody>
          <a:bodyPr>
            <a:normAutofit/>
          </a:bodyPr>
          <a:lstStyle/>
          <a:p>
            <a:pPr>
              <a:lnSpc>
                <a:spcPct val="100000"/>
              </a:lnSpc>
              <a:spcAft>
                <a:spcPts val="1000"/>
              </a:spcAft>
            </a:pPr>
            <a:r>
              <a:rPr lang="en-SG" dirty="0"/>
              <a:t>Include more years of data into the historical performance analysis so that our dataset can be more robust</a:t>
            </a:r>
          </a:p>
          <a:p>
            <a:pPr>
              <a:lnSpc>
                <a:spcPct val="100000"/>
              </a:lnSpc>
              <a:spcAft>
                <a:spcPts val="1000"/>
              </a:spcAft>
            </a:pPr>
            <a:r>
              <a:rPr lang="en-SG" dirty="0"/>
              <a:t>Look into data on turbine manufacturers and explore investment opportunities with them</a:t>
            </a:r>
          </a:p>
          <a:p>
            <a:pPr>
              <a:lnSpc>
                <a:spcPct val="100000"/>
              </a:lnSpc>
              <a:spcAft>
                <a:spcPts val="1000"/>
              </a:spcAft>
            </a:pPr>
            <a:r>
              <a:rPr lang="en-SG" dirty="0"/>
              <a:t>Consider alternative case scenarios to analyse potential impact of state energy policies and population growth on the identified opportunities </a:t>
            </a:r>
          </a:p>
          <a:p>
            <a:pPr>
              <a:lnSpc>
                <a:spcPct val="100000"/>
              </a:lnSpc>
              <a:spcAft>
                <a:spcPts val="1000"/>
              </a:spcAft>
            </a:pPr>
            <a:r>
              <a:rPr lang="en-SG" dirty="0"/>
              <a:t>Explore wind energy data from other countries to consider overseas investment </a:t>
            </a:r>
            <a:r>
              <a:rPr lang="en-SG" dirty="0" smtClean="0"/>
              <a:t>opportunities</a:t>
            </a:r>
            <a:endParaRPr lang="en-SG" dirty="0"/>
          </a:p>
        </p:txBody>
      </p:sp>
    </p:spTree>
    <p:extLst>
      <p:ext uri="{BB962C8B-B14F-4D97-AF65-F5344CB8AC3E}">
        <p14:creationId xmlns:p14="http://schemas.microsoft.com/office/powerpoint/2010/main" val="1095151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7A6AA67-D4AA-CAD4-94A6-E3247E979A80}"/>
              </a:ext>
            </a:extLst>
          </p:cNvPr>
          <p:cNvSpPr>
            <a:spLocks noGrp="1"/>
          </p:cNvSpPr>
          <p:nvPr>
            <p:ph type="sldNum" sz="quarter" idx="12"/>
          </p:nvPr>
        </p:nvSpPr>
        <p:spPr/>
        <p:txBody>
          <a:bodyPr/>
          <a:lstStyle/>
          <a:p>
            <a:fld id="{D9BB3731-526F-4638-85F8-715D717FFC12}" type="slidenum">
              <a:rPr lang="en-US" noProof="0" smtClean="0"/>
              <a:t>33</a:t>
            </a:fld>
            <a:endParaRPr lang="en-US" noProof="0" dirty="0"/>
          </a:p>
        </p:txBody>
      </p:sp>
      <p:sp>
        <p:nvSpPr>
          <p:cNvPr id="3" name="Title 2">
            <a:extLst>
              <a:ext uri="{FF2B5EF4-FFF2-40B4-BE49-F238E27FC236}">
                <a16:creationId xmlns:a16="http://schemas.microsoft.com/office/drawing/2014/main" xmlns="" id="{738A7DA5-445B-54CB-3961-C9ECD7410817}"/>
              </a:ext>
            </a:extLst>
          </p:cNvPr>
          <p:cNvSpPr>
            <a:spLocks noGrp="1"/>
          </p:cNvSpPr>
          <p:nvPr>
            <p:ph type="title"/>
          </p:nvPr>
        </p:nvSpPr>
        <p:spPr/>
        <p:txBody>
          <a:bodyPr>
            <a:normAutofit/>
          </a:bodyPr>
          <a:lstStyle/>
          <a:p>
            <a:r>
              <a:rPr lang="en-SG" sz="2800" dirty="0"/>
              <a:t>What we have learnt</a:t>
            </a:r>
          </a:p>
        </p:txBody>
      </p:sp>
      <p:sp>
        <p:nvSpPr>
          <p:cNvPr id="4" name="Content Placeholder 3">
            <a:extLst>
              <a:ext uri="{FF2B5EF4-FFF2-40B4-BE49-F238E27FC236}">
                <a16:creationId xmlns:a16="http://schemas.microsoft.com/office/drawing/2014/main" xmlns="" id="{5D0F864C-2AEA-C443-B942-EFCB29791963}"/>
              </a:ext>
            </a:extLst>
          </p:cNvPr>
          <p:cNvSpPr>
            <a:spLocks noGrp="1"/>
          </p:cNvSpPr>
          <p:nvPr>
            <p:ph idx="1"/>
          </p:nvPr>
        </p:nvSpPr>
        <p:spPr>
          <a:xfrm>
            <a:off x="419100" y="2037599"/>
            <a:ext cx="11353800" cy="3901287"/>
          </a:xfrm>
        </p:spPr>
        <p:txBody>
          <a:bodyPr/>
          <a:lstStyle/>
          <a:p>
            <a:pPr>
              <a:lnSpc>
                <a:spcPct val="100000"/>
              </a:lnSpc>
              <a:spcAft>
                <a:spcPts val="1000"/>
              </a:spcAft>
            </a:pPr>
            <a:r>
              <a:rPr lang="en-SG" dirty="0"/>
              <a:t>Data cleaning and validation with large volume of data</a:t>
            </a:r>
          </a:p>
          <a:p>
            <a:pPr>
              <a:lnSpc>
                <a:spcPct val="100000"/>
              </a:lnSpc>
              <a:spcAft>
                <a:spcPts val="1000"/>
              </a:spcAft>
            </a:pPr>
            <a:r>
              <a:rPr lang="en-SG" dirty="0"/>
              <a:t>Feature engineering</a:t>
            </a:r>
          </a:p>
          <a:p>
            <a:pPr>
              <a:lnSpc>
                <a:spcPct val="100000"/>
              </a:lnSpc>
              <a:spcAft>
                <a:spcPts val="1000"/>
              </a:spcAft>
            </a:pPr>
            <a:r>
              <a:rPr lang="en-SG" dirty="0"/>
              <a:t>Data gathering and understanding</a:t>
            </a:r>
          </a:p>
          <a:p>
            <a:pPr>
              <a:lnSpc>
                <a:spcPct val="100000"/>
              </a:lnSpc>
              <a:spcAft>
                <a:spcPts val="1000"/>
              </a:spcAft>
            </a:pPr>
            <a:r>
              <a:rPr lang="en-SG" dirty="0"/>
              <a:t>A data-driven approach in business decision-making</a:t>
            </a:r>
          </a:p>
          <a:p>
            <a:pPr>
              <a:lnSpc>
                <a:spcPct val="100000"/>
              </a:lnSpc>
              <a:spcAft>
                <a:spcPts val="1000"/>
              </a:spcAft>
            </a:pPr>
            <a:r>
              <a:rPr lang="en-SG" dirty="0"/>
              <a:t>In-dept market </a:t>
            </a:r>
            <a:r>
              <a:rPr lang="en-SG" dirty="0" smtClean="0"/>
              <a:t>research</a:t>
            </a:r>
            <a:endParaRPr lang="en-SG" dirty="0"/>
          </a:p>
        </p:txBody>
      </p:sp>
    </p:spTree>
    <p:extLst>
      <p:ext uri="{BB962C8B-B14F-4D97-AF65-F5344CB8AC3E}">
        <p14:creationId xmlns:p14="http://schemas.microsoft.com/office/powerpoint/2010/main" val="4170814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xmlns=""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xmlns="" id="{8824D513-D7C2-42B7-A630-6D10C2711BF3}"/>
              </a:ext>
            </a:extLst>
          </p:cNvPr>
          <p:cNvSpPr>
            <a:spLocks noGrp="1"/>
          </p:cNvSpPr>
          <p:nvPr>
            <p:ph type="sldNum" sz="quarter" idx="12"/>
          </p:nvPr>
        </p:nvSpPr>
        <p:spPr/>
        <p:txBody>
          <a:bodyPr/>
          <a:lstStyle/>
          <a:p>
            <a:fld id="{D9BB3731-526F-4638-85F8-715D717FFC12}" type="slidenum">
              <a:rPr lang="en-US" smtClean="0"/>
              <a:t>34</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xmlns=""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a:solidFill>
                  <a:schemeClr val="bg2"/>
                </a:solidFill>
                <a:latin typeface="+mj-lt"/>
              </a:rPr>
              <a:t>THANK </a:t>
            </a:r>
          </a:p>
          <a:p>
            <a:pPr algn="ctr"/>
            <a:r>
              <a:rPr lang="en-US" sz="6600" b="1" dirty="0">
                <a:solidFill>
                  <a:schemeClr val="bg2"/>
                </a:solidFill>
                <a:latin typeface="+mj-lt"/>
              </a:rPr>
              <a:t>YOU!</a:t>
            </a:r>
          </a:p>
        </p:txBody>
      </p:sp>
    </p:spTree>
    <p:extLst>
      <p:ext uri="{BB962C8B-B14F-4D97-AF65-F5344CB8AC3E}">
        <p14:creationId xmlns:p14="http://schemas.microsoft.com/office/powerpoint/2010/main" val="4007164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3797" y="4154216"/>
            <a:ext cx="736384" cy="736384"/>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513" y="2940407"/>
            <a:ext cx="731520" cy="731520"/>
          </a:xfrm>
          <a:prstGeom prst="rect">
            <a:avLst/>
          </a:prstGeom>
        </p:spPr>
      </p:pic>
      <p:sp>
        <p:nvSpPr>
          <p:cNvPr id="7" name="Title 6">
            <a:extLst>
              <a:ext uri="{FF2B5EF4-FFF2-40B4-BE49-F238E27FC236}">
                <a16:creationId xmlns:a16="http://schemas.microsoft.com/office/drawing/2014/main" xmlns="" id="{4093E608-0E19-4F68-A6B7-B0A2A26356CB}"/>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a16="http://schemas.microsoft.com/office/drawing/2014/main" xmlns="" id="{288B31D3-0789-4DF4-AD20-93415472DD16}"/>
              </a:ext>
            </a:extLst>
          </p:cNvPr>
          <p:cNvSpPr>
            <a:spLocks noGrp="1"/>
          </p:cNvSpPr>
          <p:nvPr>
            <p:ph type="body" idx="21"/>
          </p:nvPr>
        </p:nvSpPr>
        <p:spPr>
          <a:xfrm>
            <a:off x="4697749" y="1958998"/>
            <a:ext cx="2498698" cy="539496"/>
          </a:xfrm>
        </p:spPr>
        <p:txBody>
          <a:bodyPr>
            <a:noAutofit/>
          </a:bodyPr>
          <a:lstStyle/>
          <a:p>
            <a:r>
              <a:rPr lang="en-US" dirty="0"/>
              <a:t>US Wind Generation Market</a:t>
            </a:r>
          </a:p>
        </p:txBody>
      </p:sp>
      <p:sp>
        <p:nvSpPr>
          <p:cNvPr id="32" name="Text Placeholder 31">
            <a:extLst>
              <a:ext uri="{FF2B5EF4-FFF2-40B4-BE49-F238E27FC236}">
                <a16:creationId xmlns:a16="http://schemas.microsoft.com/office/drawing/2014/main" xmlns="" id="{E19D2F06-5815-4EF2-9A13-83A5ABF34AC6}"/>
              </a:ext>
            </a:extLst>
          </p:cNvPr>
          <p:cNvSpPr>
            <a:spLocks noGrp="1"/>
          </p:cNvSpPr>
          <p:nvPr>
            <p:ph type="body" idx="27"/>
          </p:nvPr>
        </p:nvSpPr>
        <p:spPr>
          <a:xfrm>
            <a:off x="4697749" y="3165693"/>
            <a:ext cx="2498698" cy="539496"/>
          </a:xfrm>
        </p:spPr>
        <p:txBody>
          <a:bodyPr>
            <a:noAutofit/>
          </a:bodyPr>
          <a:lstStyle/>
          <a:p>
            <a:r>
              <a:rPr lang="en-US" dirty="0"/>
              <a:t>Growth Outlook for Wind in U.S.</a:t>
            </a:r>
          </a:p>
        </p:txBody>
      </p:sp>
      <p:sp>
        <p:nvSpPr>
          <p:cNvPr id="30" name="Text Placeholder 29">
            <a:extLst>
              <a:ext uri="{FF2B5EF4-FFF2-40B4-BE49-F238E27FC236}">
                <a16:creationId xmlns:a16="http://schemas.microsoft.com/office/drawing/2014/main" xmlns="" id="{B475F4D3-1586-43BE-AC84-DD98C4648AEF}"/>
              </a:ext>
            </a:extLst>
          </p:cNvPr>
          <p:cNvSpPr>
            <a:spLocks noGrp="1"/>
          </p:cNvSpPr>
          <p:nvPr>
            <p:ph type="body" idx="25"/>
          </p:nvPr>
        </p:nvSpPr>
        <p:spPr>
          <a:xfrm>
            <a:off x="4697749" y="4433459"/>
            <a:ext cx="3146990" cy="539496"/>
          </a:xfrm>
        </p:spPr>
        <p:txBody>
          <a:bodyPr>
            <a:noAutofit/>
          </a:bodyPr>
          <a:lstStyle/>
          <a:p>
            <a:r>
              <a:rPr lang="en-US" dirty="0"/>
              <a:t>Identifying Investment Opportunities</a:t>
            </a:r>
          </a:p>
        </p:txBody>
      </p:sp>
      <p:sp>
        <p:nvSpPr>
          <p:cNvPr id="4" name="Slide Number Placeholder 3">
            <a:extLst>
              <a:ext uri="{FF2B5EF4-FFF2-40B4-BE49-F238E27FC236}">
                <a16:creationId xmlns:a16="http://schemas.microsoft.com/office/drawing/2014/main" xmlns=""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24"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9147475" y="1955506"/>
            <a:ext cx="2498698" cy="542987"/>
          </a:xfrm>
        </p:spPr>
        <p:txBody>
          <a:bodyPr>
            <a:noAutofit/>
          </a:bodyPr>
          <a:lstStyle/>
          <a:p>
            <a:r>
              <a:rPr lang="en-US" dirty="0"/>
              <a:t>Partner Selection &amp; Investment Plan</a:t>
            </a:r>
          </a:p>
        </p:txBody>
      </p:sp>
      <p:sp>
        <p:nvSpPr>
          <p:cNvPr id="33"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9147475" y="3160408"/>
            <a:ext cx="2498698" cy="291518"/>
          </a:xfrm>
        </p:spPr>
        <p:txBody>
          <a:bodyPr>
            <a:normAutofit/>
          </a:bodyPr>
          <a:lstStyle/>
          <a:p>
            <a:r>
              <a:rPr lang="en-US" dirty="0"/>
              <a:t>Project Reflection</a:t>
            </a:r>
          </a:p>
        </p:txBody>
      </p:sp>
      <p:pic>
        <p:nvPicPr>
          <p:cNvPr id="69" name="Picture Placeholder 68"/>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a:xfrm>
            <a:off x="3708661" y="1702138"/>
            <a:ext cx="731520" cy="731520"/>
          </a:xfrm>
          <a:prstGeom prst="rect">
            <a:avLst/>
          </a:prstGeom>
        </p:spPr>
      </p:pic>
      <p:pic>
        <p:nvPicPr>
          <p:cNvPr id="71" name="Picture Placeholder 70"/>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a:stretch>
            <a:fillRect/>
          </a:stretch>
        </p:blipFill>
        <p:spPr>
          <a:xfrm>
            <a:off x="3708661" y="2943598"/>
            <a:ext cx="731520" cy="731520"/>
          </a:xfrm>
          <a:prstGeom prst="rect">
            <a:avLst/>
          </a:prstGeom>
        </p:spPr>
      </p:pic>
      <p:pic>
        <p:nvPicPr>
          <p:cNvPr id="74" name="Picture Placeholder 73"/>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a:stretch>
            <a:fillRect/>
          </a:stretch>
        </p:blipFill>
        <p:spPr>
          <a:xfrm>
            <a:off x="8195513" y="1702138"/>
            <a:ext cx="731520" cy="731520"/>
          </a:xfrm>
          <a:prstGeom prst="rect">
            <a:avLst/>
          </a:prstGeom>
        </p:spPr>
      </p:pic>
      <p:sp>
        <p:nvSpPr>
          <p:cNvPr id="76" name="TextBox 75"/>
          <p:cNvSpPr txBox="1"/>
          <p:nvPr/>
        </p:nvSpPr>
        <p:spPr>
          <a:xfrm>
            <a:off x="4632426" y="1617980"/>
            <a:ext cx="332309" cy="338554"/>
          </a:xfrm>
          <a:prstGeom prst="rect">
            <a:avLst/>
          </a:prstGeom>
          <a:noFill/>
        </p:spPr>
        <p:txBody>
          <a:bodyPr wrap="square" rtlCol="0">
            <a:spAutoFit/>
          </a:bodyPr>
          <a:lstStyle/>
          <a:p>
            <a:r>
              <a:rPr lang="en-SG" sz="1600" dirty="0"/>
              <a:t>1</a:t>
            </a:r>
          </a:p>
        </p:txBody>
      </p:sp>
      <p:sp>
        <p:nvSpPr>
          <p:cNvPr id="77" name="TextBox 76"/>
          <p:cNvSpPr txBox="1"/>
          <p:nvPr/>
        </p:nvSpPr>
        <p:spPr>
          <a:xfrm>
            <a:off x="9070219" y="1612089"/>
            <a:ext cx="332309" cy="338554"/>
          </a:xfrm>
          <a:prstGeom prst="rect">
            <a:avLst/>
          </a:prstGeom>
          <a:noFill/>
        </p:spPr>
        <p:txBody>
          <a:bodyPr wrap="square" rtlCol="0">
            <a:spAutoFit/>
          </a:bodyPr>
          <a:lstStyle/>
          <a:p>
            <a:r>
              <a:rPr lang="en-SG" sz="1600" dirty="0"/>
              <a:t>4</a:t>
            </a:r>
          </a:p>
        </p:txBody>
      </p:sp>
      <p:sp>
        <p:nvSpPr>
          <p:cNvPr id="22" name="TextBox 21"/>
          <p:cNvSpPr txBox="1"/>
          <p:nvPr/>
        </p:nvSpPr>
        <p:spPr>
          <a:xfrm>
            <a:off x="9070219" y="2822210"/>
            <a:ext cx="332309" cy="338554"/>
          </a:xfrm>
          <a:prstGeom prst="rect">
            <a:avLst/>
          </a:prstGeom>
          <a:noFill/>
        </p:spPr>
        <p:txBody>
          <a:bodyPr wrap="square" rtlCol="0">
            <a:spAutoFit/>
          </a:bodyPr>
          <a:lstStyle/>
          <a:p>
            <a:r>
              <a:rPr lang="en-SG" sz="1600" dirty="0"/>
              <a:t>5</a:t>
            </a:r>
          </a:p>
        </p:txBody>
      </p:sp>
      <p:sp>
        <p:nvSpPr>
          <p:cNvPr id="25" name="TextBox 24"/>
          <p:cNvSpPr txBox="1"/>
          <p:nvPr/>
        </p:nvSpPr>
        <p:spPr>
          <a:xfrm>
            <a:off x="4632427" y="4092484"/>
            <a:ext cx="332309" cy="338554"/>
          </a:xfrm>
          <a:prstGeom prst="rect">
            <a:avLst/>
          </a:prstGeom>
          <a:noFill/>
        </p:spPr>
        <p:txBody>
          <a:bodyPr wrap="square" rtlCol="0">
            <a:spAutoFit/>
          </a:bodyPr>
          <a:lstStyle/>
          <a:p>
            <a:r>
              <a:rPr lang="en-SG" sz="1600" dirty="0"/>
              <a:t>3</a:t>
            </a:r>
          </a:p>
        </p:txBody>
      </p:sp>
      <p:sp>
        <p:nvSpPr>
          <p:cNvPr id="26" name="TextBox 25"/>
          <p:cNvSpPr txBox="1"/>
          <p:nvPr/>
        </p:nvSpPr>
        <p:spPr>
          <a:xfrm>
            <a:off x="4632427" y="2822210"/>
            <a:ext cx="332309" cy="338554"/>
          </a:xfrm>
          <a:prstGeom prst="rect">
            <a:avLst/>
          </a:prstGeom>
          <a:noFill/>
        </p:spPr>
        <p:txBody>
          <a:bodyPr wrap="square" rtlCol="0">
            <a:spAutoFit/>
          </a:bodyPr>
          <a:lstStyle/>
          <a:p>
            <a:r>
              <a:rPr lang="en-SG" sz="1600" dirty="0"/>
              <a:t>2</a:t>
            </a:r>
          </a:p>
        </p:txBody>
      </p:sp>
    </p:spTree>
    <p:extLst>
      <p:ext uri="{BB962C8B-B14F-4D97-AF65-F5344CB8AC3E}">
        <p14:creationId xmlns:p14="http://schemas.microsoft.com/office/powerpoint/2010/main" val="39683211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a:xfrm>
            <a:off x="839788" y="2839695"/>
            <a:ext cx="5957012" cy="2113385"/>
          </a:xfrm>
        </p:spPr>
        <p:txBody>
          <a:bodyPr>
            <a:noAutofit/>
          </a:bodyPr>
          <a:lstStyle/>
          <a:p>
            <a:r>
              <a:rPr lang="en-US" sz="4800" dirty="0"/>
              <a:t>U.S. Power Generation Market Overview</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26167730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p:txBody>
          <a:bodyPr>
            <a:normAutofit/>
          </a:bodyPr>
          <a:lstStyle/>
          <a:p>
            <a:r>
              <a:rPr lang="en-SG" sz="2800" dirty="0"/>
              <a:t>Market Sizing</a:t>
            </a:r>
          </a:p>
        </p:txBody>
      </p:sp>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p:cNvSpPr/>
          <p:nvPr/>
        </p:nvSpPr>
        <p:spPr>
          <a:xfrm>
            <a:off x="976807" y="3096000"/>
            <a:ext cx="3418487" cy="3418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p:cNvGrpSpPr/>
          <p:nvPr/>
        </p:nvGrpSpPr>
        <p:grpSpPr>
          <a:xfrm>
            <a:off x="2686050" y="2500904"/>
            <a:ext cx="2669381"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2686050" y="4040416"/>
            <a:ext cx="2669381"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2686050" y="5431219"/>
            <a:ext cx="2669381"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5530020" y="2228450"/>
            <a:ext cx="6302685" cy="1061829"/>
          </a:xfrm>
          <a:prstGeom prst="rect">
            <a:avLst/>
          </a:prstGeom>
          <a:noFill/>
        </p:spPr>
        <p:txBody>
          <a:bodyPr wrap="square" rtlCol="0">
            <a:spAutoFit/>
          </a:bodyPr>
          <a:lstStyle/>
          <a:p>
            <a:r>
              <a:rPr lang="en-SG" sz="2100" b="1" u="sng" dirty="0">
                <a:solidFill>
                  <a:srgbClr val="000000"/>
                </a:solidFill>
              </a:rPr>
              <a:t>Total Addressable Market</a:t>
            </a:r>
          </a:p>
          <a:p>
            <a:r>
              <a:rPr lang="en-SG" sz="2100" dirty="0">
                <a:solidFill>
                  <a:srgbClr val="000000"/>
                </a:solidFill>
              </a:rPr>
              <a:t>Global renewable energy market size: US$1,031b (2022)</a:t>
            </a:r>
          </a:p>
          <a:p>
            <a:r>
              <a:rPr lang="en-SG" sz="2100" dirty="0">
                <a:solidFill>
                  <a:srgbClr val="000000"/>
                </a:solidFill>
              </a:rPr>
              <a:t>CAGR: 8.6% (2022-2030)</a:t>
            </a:r>
          </a:p>
        </p:txBody>
      </p:sp>
      <p:sp>
        <p:nvSpPr>
          <p:cNvPr id="27" name="TextBox 26"/>
          <p:cNvSpPr txBox="1"/>
          <p:nvPr/>
        </p:nvSpPr>
        <p:spPr>
          <a:xfrm>
            <a:off x="5530021" y="3755973"/>
            <a:ext cx="5517474" cy="1061829"/>
          </a:xfrm>
          <a:prstGeom prst="rect">
            <a:avLst/>
          </a:prstGeom>
          <a:noFill/>
        </p:spPr>
        <p:txBody>
          <a:bodyPr wrap="square" rtlCol="0">
            <a:spAutoFit/>
          </a:bodyPr>
          <a:lstStyle/>
          <a:p>
            <a:r>
              <a:rPr lang="en-SG" sz="2100" b="1" u="sng" dirty="0">
                <a:solidFill>
                  <a:srgbClr val="000000"/>
                </a:solidFill>
              </a:rPr>
              <a:t>Serviceable Available Market</a:t>
            </a:r>
          </a:p>
          <a:p>
            <a:r>
              <a:rPr lang="en-SG" sz="2100" dirty="0">
                <a:solidFill>
                  <a:srgbClr val="000000"/>
                </a:solidFill>
              </a:rPr>
              <a:t>Global wind energy market size: US$78b (2021) </a:t>
            </a:r>
          </a:p>
          <a:p>
            <a:r>
              <a:rPr lang="en-SG" sz="2100" dirty="0">
                <a:solidFill>
                  <a:srgbClr val="000000"/>
                </a:solidFill>
              </a:rPr>
              <a:t>CAGR: 9.4% (2021-2030)</a:t>
            </a:r>
          </a:p>
        </p:txBody>
      </p:sp>
      <p:sp>
        <p:nvSpPr>
          <p:cNvPr id="28" name="TextBox 27"/>
          <p:cNvSpPr txBox="1"/>
          <p:nvPr/>
        </p:nvSpPr>
        <p:spPr>
          <a:xfrm>
            <a:off x="5530021" y="5138130"/>
            <a:ext cx="5246184" cy="1061829"/>
          </a:xfrm>
          <a:prstGeom prst="rect">
            <a:avLst/>
          </a:prstGeom>
          <a:noFill/>
        </p:spPr>
        <p:txBody>
          <a:bodyPr wrap="square" rtlCol="0">
            <a:spAutoFit/>
          </a:bodyPr>
          <a:lstStyle/>
          <a:p>
            <a:r>
              <a:rPr lang="en-SG" sz="2100" b="1" u="sng" dirty="0">
                <a:solidFill>
                  <a:srgbClr val="000000"/>
                </a:solidFill>
              </a:rPr>
              <a:t>Serviceable Obtainable Market</a:t>
            </a:r>
          </a:p>
          <a:p>
            <a:r>
              <a:rPr lang="en-SG" sz="2100" dirty="0">
                <a:solidFill>
                  <a:srgbClr val="000000"/>
                </a:solidFill>
              </a:rPr>
              <a:t>US wind energy market size: US$19b (2020)</a:t>
            </a:r>
          </a:p>
          <a:p>
            <a:r>
              <a:rPr lang="en-SG" sz="2100" dirty="0">
                <a:solidFill>
                  <a:srgbClr val="000000"/>
                </a:solidFill>
              </a:rPr>
              <a:t>CAGR: 5.9% (2022-2027)</a:t>
            </a:r>
          </a:p>
        </p:txBody>
      </p:sp>
      <p:sp>
        <p:nvSpPr>
          <p:cNvPr id="4" name="TextBox 3"/>
          <p:cNvSpPr txBox="1"/>
          <p:nvPr/>
        </p:nvSpPr>
        <p:spPr>
          <a:xfrm>
            <a:off x="2249766" y="2202660"/>
            <a:ext cx="872569" cy="369332"/>
          </a:xfrm>
          <a:prstGeom prst="rect">
            <a:avLst/>
          </a:prstGeom>
          <a:noFill/>
        </p:spPr>
        <p:txBody>
          <a:bodyPr wrap="square" rtlCol="0">
            <a:spAutoFit/>
          </a:bodyPr>
          <a:lstStyle/>
          <a:p>
            <a:pPr algn="ctr"/>
            <a:r>
              <a:rPr lang="en-SG" b="1" dirty="0">
                <a:solidFill>
                  <a:srgbClr val="000000"/>
                </a:solidFill>
              </a:rPr>
              <a:t>TAM</a:t>
            </a:r>
          </a:p>
        </p:txBody>
      </p:sp>
      <p:sp>
        <p:nvSpPr>
          <p:cNvPr id="23" name="TextBox 22"/>
          <p:cNvSpPr txBox="1"/>
          <p:nvPr/>
        </p:nvSpPr>
        <p:spPr>
          <a:xfrm>
            <a:off x="2249766" y="3718744"/>
            <a:ext cx="872569" cy="369332"/>
          </a:xfrm>
          <a:prstGeom prst="rect">
            <a:avLst/>
          </a:prstGeom>
          <a:noFill/>
        </p:spPr>
        <p:txBody>
          <a:bodyPr wrap="square" rtlCol="0">
            <a:spAutoFit/>
          </a:bodyPr>
          <a:lstStyle/>
          <a:p>
            <a:pPr algn="ctr"/>
            <a:r>
              <a:rPr lang="en-SG" b="1" dirty="0">
                <a:solidFill>
                  <a:schemeClr val="bg1"/>
                </a:solidFill>
              </a:rPr>
              <a:t>SAM</a:t>
            </a:r>
          </a:p>
        </p:txBody>
      </p:sp>
      <p:sp>
        <p:nvSpPr>
          <p:cNvPr id="24" name="TextBox 23"/>
          <p:cNvSpPr txBox="1"/>
          <p:nvPr/>
        </p:nvSpPr>
        <p:spPr>
          <a:xfrm>
            <a:off x="2249766" y="5054859"/>
            <a:ext cx="872569" cy="369332"/>
          </a:xfrm>
          <a:prstGeom prst="rect">
            <a:avLst/>
          </a:prstGeom>
          <a:noFill/>
        </p:spPr>
        <p:txBody>
          <a:bodyPr wrap="square" rtlCol="0">
            <a:spAutoFit/>
          </a:bodyPr>
          <a:lstStyle/>
          <a:p>
            <a:pPr algn="ctr"/>
            <a:r>
              <a:rPr lang="en-SG" b="1" dirty="0">
                <a:solidFill>
                  <a:schemeClr val="bg1"/>
                </a:solidFill>
              </a:rPr>
              <a:t>SOM</a:t>
            </a:r>
          </a:p>
        </p:txBody>
      </p:sp>
    </p:spTree>
    <p:extLst>
      <p:ext uri="{BB962C8B-B14F-4D97-AF65-F5344CB8AC3E}">
        <p14:creationId xmlns:p14="http://schemas.microsoft.com/office/powerpoint/2010/main" val="10687244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ext uri="{D42A27DB-BD31-4B8C-83A1-F6EECF244321}">
                <p14:modId xmlns:p14="http://schemas.microsoft.com/office/powerpoint/2010/main" val="3217832962"/>
              </p:ext>
            </p:extLst>
          </p:nvPr>
        </p:nvGraphicFramePr>
        <p:xfrm>
          <a:off x="499562" y="1841243"/>
          <a:ext cx="1085265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SG" sz="2800" dirty="0"/>
              <a:t>Energy generation from hydropower is stagnant. </a:t>
            </a:r>
            <a:br>
              <a:rPr lang="en-SG" sz="2800" dirty="0"/>
            </a:br>
            <a:r>
              <a:rPr lang="en-SG" sz="2800" dirty="0"/>
              <a:t>Biggest opportunity comes from wind energy with exponential growth since 2007.</a:t>
            </a:r>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Statistical Review of World Energy - BP (2022)</a:t>
            </a:r>
          </a:p>
        </p:txBody>
      </p:sp>
    </p:spTree>
    <p:extLst>
      <p:ext uri="{BB962C8B-B14F-4D97-AF65-F5344CB8AC3E}">
        <p14:creationId xmlns:p14="http://schemas.microsoft.com/office/powerpoint/2010/main" val="6231931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417317427"/>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a:t>Wind power makes up 30% of total capacity additions in U.S. over the last decade, second only to solar power in 2021.</a:t>
            </a:r>
            <a:endParaRPr lang="en-SG" sz="2800" dirty="0"/>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a:solidFill>
                  <a:schemeClr val="bg1"/>
                </a:solidFill>
              </a:rPr>
              <a:t>40%</a:t>
            </a: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a:solidFill>
                  <a:schemeClr val="bg1"/>
                </a:solidFill>
              </a:rPr>
              <a:t>26%</a:t>
            </a: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a:solidFill>
                  <a:schemeClr val="bg1"/>
                </a:solidFill>
              </a:rPr>
              <a:t>20%</a:t>
            </a: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a:solidFill>
                  <a:schemeClr val="bg1"/>
                </a:solidFill>
              </a:rPr>
              <a:t>42%</a:t>
            </a: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a:solidFill>
                  <a:schemeClr val="bg1"/>
                </a:solidFill>
              </a:rPr>
              <a:t>38%</a:t>
            </a: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rgbClr val="000000"/>
                </a:solidFill>
              </a:rPr>
              <a:t>6%</a:t>
            </a:r>
          </a:p>
        </p:txBody>
      </p:sp>
    </p:spTree>
    <p:extLst>
      <p:ext uri="{BB962C8B-B14F-4D97-AF65-F5344CB8AC3E}">
        <p14:creationId xmlns:p14="http://schemas.microsoft.com/office/powerpoint/2010/main" val="20260772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a:t>Globally, U.S. ranked 2</a:t>
            </a:r>
            <a:r>
              <a:rPr lang="en-SG" sz="2800" baseline="30000" dirty="0"/>
              <a:t>nd</a:t>
            </a:r>
            <a:r>
              <a:rPr lang="en-SG" sz="2800" dirty="0"/>
              <a:t> in annual and cumulative total wind power capacity additions in 2021. </a:t>
            </a:r>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endParaRPr lang="en-SG" sz="2400" dirty="0">
              <a:solidFill>
                <a:srgbClr val="000000"/>
              </a:solidFill>
            </a:endParaRP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686527779"/>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a16="http://schemas.microsoft.com/office/drawing/2014/main" xmlns="" val="20000"/>
                    </a:ext>
                  </a:extLst>
                </a:gridCol>
                <a:gridCol w="1302529">
                  <a:extLst>
                    <a:ext uri="{9D8B030D-6E8A-4147-A177-3AD203B41FA5}">
                      <a16:colId xmlns:a16="http://schemas.microsoft.com/office/drawing/2014/main" xmlns=""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xmlns="" val="10000"/>
                  </a:ext>
                </a:extLst>
              </a:tr>
              <a:tr h="27474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47.6</a:t>
                      </a:r>
                    </a:p>
                  </a:txBody>
                  <a:tcPr marL="0" marR="0" marT="0" marB="0"/>
                </a:tc>
                <a:extLst>
                  <a:ext uri="{0D108BD9-81ED-4DB2-BD59-A6C34878D82A}">
                    <a16:rowId xmlns:a16="http://schemas.microsoft.com/office/drawing/2014/main" xmlns="" val="10001"/>
                  </a:ext>
                </a:extLst>
              </a:tr>
              <a:tr h="27474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13.4</a:t>
                      </a:r>
                    </a:p>
                  </a:txBody>
                  <a:tcPr marL="0" marR="0" marT="0" marB="0"/>
                </a:tc>
                <a:extLst>
                  <a:ext uri="{0D108BD9-81ED-4DB2-BD59-A6C34878D82A}">
                    <a16:rowId xmlns:a16="http://schemas.microsoft.com/office/drawing/2014/main" xmlns="" val="10002"/>
                  </a:ext>
                </a:extLst>
              </a:tr>
              <a:tr h="27474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3.8</a:t>
                      </a:r>
                    </a:p>
                  </a:txBody>
                  <a:tcPr marL="0" marR="0" marT="0" marB="0"/>
                </a:tc>
                <a:extLst>
                  <a:ext uri="{0D108BD9-81ED-4DB2-BD59-A6C34878D82A}">
                    <a16:rowId xmlns:a16="http://schemas.microsoft.com/office/drawing/2014/main" xmlns="" val="10003"/>
                  </a:ext>
                </a:extLst>
              </a:tr>
              <a:tr h="274745">
                <a:tc>
                  <a:txBody>
                    <a:bodyPr/>
                    <a:lstStyle/>
                    <a:p>
                      <a:pPr algn="ctr"/>
                      <a:r>
                        <a:rPr lang="en-SG" sz="1600" dirty="0">
                          <a:solidFill>
                            <a:srgbClr val="000000"/>
                          </a:solidFill>
                        </a:rPr>
                        <a:t>Vietnam</a:t>
                      </a:r>
                    </a:p>
                  </a:txBody>
                  <a:tcPr marL="0" marR="0" marT="0" marB="0"/>
                </a:tc>
                <a:tc>
                  <a:txBody>
                    <a:bodyPr/>
                    <a:lstStyle/>
                    <a:p>
                      <a:pPr algn="ctr"/>
                      <a:r>
                        <a:rPr lang="en-SG" sz="1600" dirty="0">
                          <a:solidFill>
                            <a:srgbClr val="000000"/>
                          </a:solidFill>
                        </a:rPr>
                        <a:t>3.5</a:t>
                      </a:r>
                    </a:p>
                  </a:txBody>
                  <a:tcPr marL="0" marR="0" marT="0" marB="0"/>
                </a:tc>
                <a:extLst>
                  <a:ext uri="{0D108BD9-81ED-4DB2-BD59-A6C34878D82A}">
                    <a16:rowId xmlns:a16="http://schemas.microsoft.com/office/drawing/2014/main" xmlns="" val="10004"/>
                  </a:ext>
                </a:extLst>
              </a:tr>
              <a:tr h="27474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a:t>
                      </a:r>
                    </a:p>
                  </a:txBody>
                  <a:tcPr marL="0" marR="0" marT="0" marB="0"/>
                </a:tc>
                <a:extLst>
                  <a:ext uri="{0D108BD9-81ED-4DB2-BD59-A6C34878D82A}">
                    <a16:rowId xmlns:a16="http://schemas.microsoft.com/office/drawing/2014/main" xmlns="" val="10005"/>
                  </a:ext>
                </a:extLst>
              </a:tr>
              <a:tr h="27474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2.1</a:t>
                      </a:r>
                    </a:p>
                  </a:txBody>
                  <a:tcPr marL="0" marR="0" marT="0" marB="0"/>
                </a:tc>
                <a:extLst>
                  <a:ext uri="{0D108BD9-81ED-4DB2-BD59-A6C34878D82A}">
                    <a16:rowId xmlns:a16="http://schemas.microsoft.com/office/drawing/2014/main" xmlns="" val="10006"/>
                  </a:ext>
                </a:extLst>
              </a:tr>
              <a:tr h="27474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1.9</a:t>
                      </a:r>
                    </a:p>
                  </a:txBody>
                  <a:tcPr marL="0" marR="0" marT="0" marB="0"/>
                </a:tc>
                <a:extLst>
                  <a:ext uri="{0D108BD9-81ED-4DB2-BD59-A6C34878D82A}">
                    <a16:rowId xmlns:a16="http://schemas.microsoft.com/office/drawing/2014/main" xmlns="" val="10007"/>
                  </a:ext>
                </a:extLst>
              </a:tr>
              <a:tr h="274745">
                <a:tc>
                  <a:txBody>
                    <a:bodyPr/>
                    <a:lstStyle/>
                    <a:p>
                      <a:pPr algn="ctr"/>
                      <a:r>
                        <a:rPr lang="en-SG" sz="1600" dirty="0">
                          <a:solidFill>
                            <a:srgbClr val="000000"/>
                          </a:solidFill>
                        </a:rPr>
                        <a:t>Australia</a:t>
                      </a:r>
                    </a:p>
                  </a:txBody>
                  <a:tcPr marL="0" marR="0" marT="0" marB="0"/>
                </a:tc>
                <a:tc>
                  <a:txBody>
                    <a:bodyPr/>
                    <a:lstStyle/>
                    <a:p>
                      <a:pPr algn="ctr"/>
                      <a:r>
                        <a:rPr lang="en-SG" sz="1600" dirty="0">
                          <a:solidFill>
                            <a:srgbClr val="000000"/>
                          </a:solidFill>
                        </a:rPr>
                        <a:t>1.7</a:t>
                      </a:r>
                    </a:p>
                  </a:txBody>
                  <a:tcPr marL="0" marR="0" marT="0" marB="0"/>
                </a:tc>
                <a:extLst>
                  <a:ext uri="{0D108BD9-81ED-4DB2-BD59-A6C34878D82A}">
                    <a16:rowId xmlns:a16="http://schemas.microsoft.com/office/drawing/2014/main" xmlns="" val="10008"/>
                  </a:ext>
                </a:extLst>
              </a:tr>
              <a:tr h="27474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1.5</a:t>
                      </a:r>
                    </a:p>
                  </a:txBody>
                  <a:tcPr marL="0" marR="0" marT="0" marB="0"/>
                </a:tc>
                <a:extLst>
                  <a:ext uri="{0D108BD9-81ED-4DB2-BD59-A6C34878D82A}">
                    <a16:rowId xmlns:a16="http://schemas.microsoft.com/office/drawing/2014/main" xmlns="" val="10009"/>
                  </a:ext>
                </a:extLst>
              </a:tr>
              <a:tr h="274745">
                <a:tc>
                  <a:txBody>
                    <a:bodyPr/>
                    <a:lstStyle/>
                    <a:p>
                      <a:pPr algn="ctr"/>
                      <a:r>
                        <a:rPr lang="en-SG" sz="1600" dirty="0">
                          <a:solidFill>
                            <a:srgbClr val="000000"/>
                          </a:solidFill>
                        </a:rPr>
                        <a:t>Turkey</a:t>
                      </a:r>
                    </a:p>
                  </a:txBody>
                  <a:tcPr marL="0" marR="0" marT="0" marB="0"/>
                </a:tc>
                <a:tc>
                  <a:txBody>
                    <a:bodyPr/>
                    <a:lstStyle/>
                    <a:p>
                      <a:pPr algn="ctr"/>
                      <a:r>
                        <a:rPr lang="en-SG" sz="1600" dirty="0">
                          <a:solidFill>
                            <a:srgbClr val="000000"/>
                          </a:solidFill>
                        </a:rPr>
                        <a:t>1.4</a:t>
                      </a:r>
                    </a:p>
                  </a:txBody>
                  <a:tcPr marL="0" marR="0" marT="0" marB="0"/>
                </a:tc>
                <a:extLst>
                  <a:ext uri="{0D108BD9-81ED-4DB2-BD59-A6C34878D82A}">
                    <a16:rowId xmlns:a16="http://schemas.microsoft.com/office/drawing/2014/main" xmlns=""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14.7</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r h="27474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94.3</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1600499"/>
              </p:ext>
            </p:extLst>
          </p:nvPr>
        </p:nvGraphicFramePr>
        <p:xfrm>
          <a:off x="4228290" y="2076916"/>
          <a:ext cx="3315509" cy="3817858"/>
        </p:xfrm>
        <a:graphic>
          <a:graphicData uri="http://schemas.openxmlformats.org/drawingml/2006/table">
            <a:tbl>
              <a:tblPr firstRow="1" bandRow="1">
                <a:tableStyleId>{073A0DAA-6AF3-43AB-8588-CEC1D06C72B9}</a:tableStyleId>
              </a:tblPr>
              <a:tblGrid>
                <a:gridCol w="1913448">
                  <a:extLst>
                    <a:ext uri="{9D8B030D-6E8A-4147-A177-3AD203B41FA5}">
                      <a16:colId xmlns:a16="http://schemas.microsoft.com/office/drawing/2014/main" xmlns="" val="20000"/>
                    </a:ext>
                  </a:extLst>
                </a:gridCol>
                <a:gridCol w="1402061">
                  <a:extLst>
                    <a:ext uri="{9D8B030D-6E8A-4147-A177-3AD203B41FA5}">
                      <a16:colId xmlns:a16="http://schemas.microsoft.com/office/drawing/2014/main" xmlns="" val="20001"/>
                    </a:ext>
                  </a:extLst>
                </a:gridCol>
              </a:tblGrid>
              <a:tr h="526558">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xmlns="" val="10000"/>
                  </a:ext>
                </a:extLst>
              </a:tr>
              <a:tr h="27427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338.3</a:t>
                      </a:r>
                    </a:p>
                  </a:txBody>
                  <a:tcPr marL="0" marR="0" marT="0" marB="0"/>
                </a:tc>
                <a:extLst>
                  <a:ext uri="{0D108BD9-81ED-4DB2-BD59-A6C34878D82A}">
                    <a16:rowId xmlns:a16="http://schemas.microsoft.com/office/drawing/2014/main" xmlns="" val="10001"/>
                  </a:ext>
                </a:extLst>
              </a:tr>
              <a:tr h="27427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135.9</a:t>
                      </a:r>
                    </a:p>
                  </a:txBody>
                  <a:tcPr marL="0" marR="0" marT="0" marB="0"/>
                </a:tc>
                <a:extLst>
                  <a:ext uri="{0D108BD9-81ED-4DB2-BD59-A6C34878D82A}">
                    <a16:rowId xmlns:a16="http://schemas.microsoft.com/office/drawing/2014/main" xmlns="" val="10002"/>
                  </a:ext>
                </a:extLst>
              </a:tr>
              <a:tr h="27427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64.5</a:t>
                      </a:r>
                    </a:p>
                  </a:txBody>
                  <a:tcPr marL="0" marR="0" marT="0" marB="0"/>
                </a:tc>
                <a:extLst>
                  <a:ext uri="{0D108BD9-81ED-4DB2-BD59-A6C34878D82A}">
                    <a16:rowId xmlns:a16="http://schemas.microsoft.com/office/drawing/2014/main" xmlns="" val="10003"/>
                  </a:ext>
                </a:extLst>
              </a:tr>
              <a:tr h="27427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40.1</a:t>
                      </a:r>
                    </a:p>
                  </a:txBody>
                  <a:tcPr marL="0" marR="0" marT="0" marB="0"/>
                </a:tc>
                <a:extLst>
                  <a:ext uri="{0D108BD9-81ED-4DB2-BD59-A6C34878D82A}">
                    <a16:rowId xmlns:a16="http://schemas.microsoft.com/office/drawing/2014/main" xmlns="" val="10004"/>
                  </a:ext>
                </a:extLst>
              </a:tr>
              <a:tr h="274275">
                <a:tc>
                  <a:txBody>
                    <a:bodyPr/>
                    <a:lstStyle/>
                    <a:p>
                      <a:pPr algn="ctr"/>
                      <a:r>
                        <a:rPr lang="en-SG" sz="1600" dirty="0">
                          <a:solidFill>
                            <a:srgbClr val="000000"/>
                          </a:solidFill>
                        </a:rPr>
                        <a:t>Spain</a:t>
                      </a:r>
                    </a:p>
                  </a:txBody>
                  <a:tcPr marL="0" marR="0" marT="0" marB="0"/>
                </a:tc>
                <a:tc>
                  <a:txBody>
                    <a:bodyPr/>
                    <a:lstStyle/>
                    <a:p>
                      <a:pPr algn="ctr"/>
                      <a:r>
                        <a:rPr lang="en-SG" sz="1600" dirty="0">
                          <a:solidFill>
                            <a:srgbClr val="000000"/>
                          </a:solidFill>
                        </a:rPr>
                        <a:t>28.3</a:t>
                      </a:r>
                    </a:p>
                  </a:txBody>
                  <a:tcPr marL="0" marR="0" marT="0" marB="0"/>
                </a:tc>
                <a:extLst>
                  <a:ext uri="{0D108BD9-81ED-4DB2-BD59-A6C34878D82A}">
                    <a16:rowId xmlns:a16="http://schemas.microsoft.com/office/drawing/2014/main" xmlns="" val="10005"/>
                  </a:ext>
                </a:extLst>
              </a:tr>
              <a:tr h="27427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26.6</a:t>
                      </a:r>
                    </a:p>
                  </a:txBody>
                  <a:tcPr marL="0" marR="0" marT="0" marB="0"/>
                </a:tc>
                <a:extLst>
                  <a:ext uri="{0D108BD9-81ED-4DB2-BD59-A6C34878D82A}">
                    <a16:rowId xmlns:a16="http://schemas.microsoft.com/office/drawing/2014/main" xmlns="" val="10006"/>
                  </a:ext>
                </a:extLst>
              </a:tr>
              <a:tr h="27427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21.6</a:t>
                      </a:r>
                    </a:p>
                  </a:txBody>
                  <a:tcPr marL="0" marR="0" marT="0" marB="0"/>
                </a:tc>
                <a:extLst>
                  <a:ext uri="{0D108BD9-81ED-4DB2-BD59-A6C34878D82A}">
                    <a16:rowId xmlns:a16="http://schemas.microsoft.com/office/drawing/2014/main" xmlns="" val="10007"/>
                  </a:ext>
                </a:extLst>
              </a:tr>
              <a:tr h="274275">
                <a:tc>
                  <a:txBody>
                    <a:bodyPr/>
                    <a:lstStyle/>
                    <a:p>
                      <a:pPr algn="ctr"/>
                      <a:r>
                        <a:rPr lang="en-SG" sz="1600" dirty="0">
                          <a:solidFill>
                            <a:srgbClr val="000000"/>
                          </a:solidFill>
                        </a:rPr>
                        <a:t>France</a:t>
                      </a:r>
                    </a:p>
                  </a:txBody>
                  <a:tcPr marL="0" marR="0" marT="0" marB="0"/>
                </a:tc>
                <a:tc>
                  <a:txBody>
                    <a:bodyPr/>
                    <a:lstStyle/>
                    <a:p>
                      <a:pPr algn="ctr"/>
                      <a:r>
                        <a:rPr lang="en-SG" sz="1600" dirty="0">
                          <a:solidFill>
                            <a:srgbClr val="000000"/>
                          </a:solidFill>
                        </a:rPr>
                        <a:t>19.1</a:t>
                      </a:r>
                    </a:p>
                  </a:txBody>
                  <a:tcPr marL="0" marR="0" marT="0" marB="0"/>
                </a:tc>
                <a:extLst>
                  <a:ext uri="{0D108BD9-81ED-4DB2-BD59-A6C34878D82A}">
                    <a16:rowId xmlns:a16="http://schemas.microsoft.com/office/drawing/2014/main" xmlns="" val="10008"/>
                  </a:ext>
                </a:extLst>
              </a:tr>
              <a:tr h="274275">
                <a:tc>
                  <a:txBody>
                    <a:bodyPr/>
                    <a:lstStyle/>
                    <a:p>
                      <a:pPr algn="ctr"/>
                      <a:r>
                        <a:rPr lang="en-SG" sz="1600" dirty="0">
                          <a:solidFill>
                            <a:srgbClr val="000000"/>
                          </a:solidFill>
                        </a:rPr>
                        <a:t>Canada</a:t>
                      </a:r>
                    </a:p>
                  </a:txBody>
                  <a:tcPr marL="0" marR="0" marT="0" marB="0"/>
                </a:tc>
                <a:tc>
                  <a:txBody>
                    <a:bodyPr/>
                    <a:lstStyle/>
                    <a:p>
                      <a:pPr algn="ctr"/>
                      <a:r>
                        <a:rPr lang="en-SG" sz="1600" dirty="0">
                          <a:solidFill>
                            <a:srgbClr val="000000"/>
                          </a:solidFill>
                        </a:rPr>
                        <a:t>14.3</a:t>
                      </a:r>
                    </a:p>
                  </a:txBody>
                  <a:tcPr marL="0" marR="0" marT="0" marB="0"/>
                </a:tc>
                <a:extLst>
                  <a:ext uri="{0D108BD9-81ED-4DB2-BD59-A6C34878D82A}">
                    <a16:rowId xmlns:a16="http://schemas.microsoft.com/office/drawing/2014/main" xmlns="" val="10009"/>
                  </a:ext>
                </a:extLst>
              </a:tr>
              <a:tr h="27427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12.1</a:t>
                      </a:r>
                    </a:p>
                  </a:txBody>
                  <a:tcPr marL="0" marR="0" marT="0" marB="0"/>
                </a:tc>
                <a:extLst>
                  <a:ext uri="{0D108BD9-81ED-4DB2-BD59-A6C34878D82A}">
                    <a16:rowId xmlns:a16="http://schemas.microsoft.com/office/drawing/2014/main" xmlns="" val="10010"/>
                  </a:ext>
                </a:extLst>
              </a:tr>
              <a:tr h="27427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138.1</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r h="27427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838.9</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2189055530"/>
      </p:ext>
    </p:extLst>
  </p:cSld>
  <p:clrMapOvr>
    <a:masterClrMapping/>
  </p:clrMapOvr>
  <p:timing>
    <p:tnLst>
      <p:par>
        <p:cTn id="1" dur="indefinite" restart="never" nodeType="tmRoot"/>
      </p:par>
    </p:tnLst>
  </p:timing>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935F702-06A3-47B5-A78B-5ADAC21E3B12}">
  <ds:schemaRefs>
    <ds:schemaRef ds:uri="http://schemas.microsoft.com/sharepoint/v3/contenttype/forms"/>
  </ds:schemaRefs>
</ds:datastoreItem>
</file>

<file path=customXml/itemProps3.xml><?xml version="1.0" encoding="utf-8"?>
<ds:datastoreItem xmlns:ds="http://schemas.openxmlformats.org/officeDocument/2006/customXml" ds:itemID="{74EEFE3F-2FB4-416D-9B9D-A1CF27862478}">
  <ds:schemaRefs>
    <ds:schemaRef ds:uri="http://purl.org/dc/terms/"/>
    <ds:schemaRef ds:uri="71af3243-3dd4-4a8d-8c0d-dd76da1f02a5"/>
    <ds:schemaRef ds:uri="http://www.w3.org/XML/1998/namespace"/>
    <ds:schemaRef ds:uri="http://schemas.microsoft.com/office/2006/metadata/properties"/>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2362</Words>
  <Application>Microsoft Office PowerPoint</Application>
  <PresentationFormat>Widescreen</PresentationFormat>
  <Paragraphs>392</Paragraphs>
  <Slides>34</Slides>
  <Notes>12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 Overview</vt:lpstr>
      <vt:lpstr>Market Sizing</vt:lpstr>
      <vt:lpstr>Energy generation from hydropower is stagnant.  Biggest opportunity comes from wind energy with exponential growth since 2007.</vt:lpstr>
      <vt:lpstr>Wind power makes up 30% of total capacity additions in U.S. over the last decade, second only to solar power in 2021.</vt:lpstr>
      <vt:lpstr>Globally, U.S. ranked 2nd in annual and cumulative total wind power capacity additions in 2021. </vt:lpstr>
      <vt:lpstr>U.S. ranks lower than many other countries in terms of wind energy as a share of total generation at only 9%</vt:lpstr>
      <vt:lpstr>Growth Outlook for Wind in U.S.</vt:lpstr>
      <vt:lpstr>Among renewable sources of energy, Wind is growing the fastest at a CAGR of 11% from 2012 to 2022.</vt:lpstr>
      <vt:lpstr>Consistent with historical trend, our SARIMA prediction shows positive growth for the wind power market at least for the next 3 years. </vt:lpstr>
      <vt:lpstr>Growth Drivers of Wind Energy in U.S.</vt:lpstr>
      <vt:lpstr>Identifying Investment Opportunities</vt:lpstr>
      <vt:lpstr>Currently, Texas, California and Iowa have the highest wind capacity</vt:lpstr>
      <vt:lpstr>75% of new wind capacity installed in 2021 is located in the middle part of U.S. where wind speed are the highest.</vt:lpstr>
      <vt:lpstr>Key Evaluation Metrics</vt:lpstr>
      <vt:lpstr>Older wind farms have higher efficiency growth rate and lower net generation and uptime growth rate.</vt:lpstr>
      <vt:lpstr>States with the highest wind speed also have the highest uptime*</vt:lpstr>
      <vt:lpstr>The ideal number of cluster is k=2</vt:lpstr>
      <vt:lpstr>Operators show a distinct segregation based on their uptime performance.</vt:lpstr>
      <vt:lpstr>Operators with higher uptime use taller and bigger turbines</vt:lpstr>
      <vt:lpstr>The clustering can also be a proxy for an amalgamation of plant features.</vt:lpstr>
      <vt:lpstr>Partner Selection &amp; Investment Plan</vt:lpstr>
      <vt:lpstr>PowerPoint Presentation</vt:lpstr>
      <vt:lpstr>Acquisition Evaluation Metrics Threshold </vt:lpstr>
      <vt:lpstr>Partner companies are selected based on higher uptime rate and lower consumption rate</vt:lpstr>
      <vt:lpstr>Shortlisted targets ranked based on average uptime</vt:lpstr>
      <vt:lpstr>Potential roadmap through acquisition of operator</vt:lpstr>
      <vt:lpstr>Project Reflection</vt:lpstr>
      <vt:lpstr>Future Work</vt:lpstr>
      <vt:lpstr>What we have learnt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2023-03-22T16:00:11Z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